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23"/>
  </p:notesMasterIdLst>
  <p:sldIdLst>
    <p:sldId id="256" r:id="rId2"/>
    <p:sldId id="258" r:id="rId3"/>
    <p:sldId id="257" r:id="rId4"/>
    <p:sldId id="259" r:id="rId5"/>
    <p:sldId id="260" r:id="rId6"/>
    <p:sldId id="267" r:id="rId7"/>
    <p:sldId id="264" r:id="rId8"/>
    <p:sldId id="265" r:id="rId9"/>
    <p:sldId id="268" r:id="rId10"/>
    <p:sldId id="266" r:id="rId11"/>
    <p:sldId id="276" r:id="rId12"/>
    <p:sldId id="278" r:id="rId13"/>
    <p:sldId id="275" r:id="rId14"/>
    <p:sldId id="277" r:id="rId15"/>
    <p:sldId id="283" r:id="rId16"/>
    <p:sldId id="269" r:id="rId17"/>
    <p:sldId id="271" r:id="rId18"/>
    <p:sldId id="273" r:id="rId19"/>
    <p:sldId id="280"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554"/>
  </p:normalViewPr>
  <p:slideViewPr>
    <p:cSldViewPr snapToGrid="0">
      <p:cViewPr varScale="1">
        <p:scale>
          <a:sx n="93" d="100"/>
          <a:sy n="93" d="100"/>
        </p:scale>
        <p:origin x="216"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99457-7E87-6B40-85C0-225712E27915}"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74F74-ECBD-B342-9066-BFF1D2697230}" type="slidenum">
              <a:rPr lang="en-US" smtClean="0"/>
              <a:t>‹#›</a:t>
            </a:fld>
            <a:endParaRPr lang="en-US"/>
          </a:p>
        </p:txBody>
      </p:sp>
    </p:spTree>
    <p:extLst>
      <p:ext uri="{BB962C8B-B14F-4D97-AF65-F5344CB8AC3E}">
        <p14:creationId xmlns:p14="http://schemas.microsoft.com/office/powerpoint/2010/main" val="305534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74F74-ECBD-B342-9066-BFF1D2697230}" type="slidenum">
              <a:rPr lang="en-US" smtClean="0"/>
              <a:t>1</a:t>
            </a:fld>
            <a:endParaRPr lang="en-US"/>
          </a:p>
        </p:txBody>
      </p:sp>
    </p:spTree>
    <p:extLst>
      <p:ext uri="{BB962C8B-B14F-4D97-AF65-F5344CB8AC3E}">
        <p14:creationId xmlns:p14="http://schemas.microsoft.com/office/powerpoint/2010/main" val="2902835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74F74-ECBD-B342-9066-BFF1D2697230}" type="slidenum">
              <a:rPr lang="en-US" smtClean="0"/>
              <a:t>9</a:t>
            </a:fld>
            <a:endParaRPr lang="en-US"/>
          </a:p>
        </p:txBody>
      </p:sp>
    </p:spTree>
    <p:extLst>
      <p:ext uri="{BB962C8B-B14F-4D97-AF65-F5344CB8AC3E}">
        <p14:creationId xmlns:p14="http://schemas.microsoft.com/office/powerpoint/2010/main" val="3177810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1394-844A-D939-C8D5-1B37DD70C3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2584DB-8E57-806A-D78B-BFA7BA119C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61EF88-BAF4-2F19-F338-FB7B21E90187}"/>
              </a:ext>
            </a:extLst>
          </p:cNvPr>
          <p:cNvSpPr>
            <a:spLocks noGrp="1"/>
          </p:cNvSpPr>
          <p:nvPr>
            <p:ph type="dt" sz="half" idx="10"/>
          </p:nvPr>
        </p:nvSpPr>
        <p:spPr/>
        <p:txBody>
          <a:bodyPr/>
          <a:lstStyle/>
          <a:p>
            <a:fld id="{655A5808-3B61-48CC-92EF-85AC2E0DFA56}" type="datetime2">
              <a:rPr lang="en-US" smtClean="0"/>
              <a:t>Tuesday, January 23, 2024</a:t>
            </a:fld>
            <a:endParaRPr lang="en-US"/>
          </a:p>
        </p:txBody>
      </p:sp>
      <p:sp>
        <p:nvSpPr>
          <p:cNvPr id="5" name="Footer Placeholder 4">
            <a:extLst>
              <a:ext uri="{FF2B5EF4-FFF2-40B4-BE49-F238E27FC236}">
                <a16:creationId xmlns:a16="http://schemas.microsoft.com/office/drawing/2014/main" id="{FA58DA76-7D57-37E4-7DA6-DB81BA355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85E60-7C47-D5FE-872C-1083E8D5BCF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1979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7629-587C-CF68-926A-E5274BEA8C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0B77E3-AD9C-32D0-6AEE-2B347B66AC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BA170-265E-774D-9647-B86D7725E77E}"/>
              </a:ext>
            </a:extLst>
          </p:cNvPr>
          <p:cNvSpPr>
            <a:spLocks noGrp="1"/>
          </p:cNvSpPr>
          <p:nvPr>
            <p:ph type="dt" sz="half" idx="10"/>
          </p:nvPr>
        </p:nvSpPr>
        <p:spPr/>
        <p:txBody>
          <a:bodyPr/>
          <a:lstStyle/>
          <a:p>
            <a:fld id="{735E98AF-4574-4509-BF7A-519ACD5BF826}" type="datetime2">
              <a:rPr lang="en-US" smtClean="0"/>
              <a:t>Tuesday, January 23, 2024</a:t>
            </a:fld>
            <a:endParaRPr lang="en-US"/>
          </a:p>
        </p:txBody>
      </p:sp>
      <p:sp>
        <p:nvSpPr>
          <p:cNvPr id="5" name="Footer Placeholder 4">
            <a:extLst>
              <a:ext uri="{FF2B5EF4-FFF2-40B4-BE49-F238E27FC236}">
                <a16:creationId xmlns:a16="http://schemas.microsoft.com/office/drawing/2014/main" id="{4A10BD09-3610-5AFD-BD9C-29446D0DE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65C171-0FBC-E834-2185-D2CFCA7D041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81165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AEFDC-F9FD-5428-DB83-EF86925EE6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7D4DCB-61EB-CE2B-C73B-DDBFAF4DCC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A848C-FB0D-6824-91CE-70357CDAC421}"/>
              </a:ext>
            </a:extLst>
          </p:cNvPr>
          <p:cNvSpPr>
            <a:spLocks noGrp="1"/>
          </p:cNvSpPr>
          <p:nvPr>
            <p:ph type="dt" sz="half" idx="10"/>
          </p:nvPr>
        </p:nvSpPr>
        <p:spPr/>
        <p:txBody>
          <a:bodyPr/>
          <a:lstStyle/>
          <a:p>
            <a:fld id="{93DD97D4-9636-490F-85D0-E926C2B6F3B1}" type="datetime2">
              <a:rPr lang="en-US" smtClean="0"/>
              <a:t>Tuesday, January 23, 2024</a:t>
            </a:fld>
            <a:endParaRPr lang="en-US"/>
          </a:p>
        </p:txBody>
      </p:sp>
      <p:sp>
        <p:nvSpPr>
          <p:cNvPr id="5" name="Footer Placeholder 4">
            <a:extLst>
              <a:ext uri="{FF2B5EF4-FFF2-40B4-BE49-F238E27FC236}">
                <a16:creationId xmlns:a16="http://schemas.microsoft.com/office/drawing/2014/main" id="{A6A6B9D7-F91A-A1EA-05A3-834570165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B748B-F662-064C-C596-40C48D5CD3C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93498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6355-F142-22D9-EAC8-0DA585B7A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093AD2-9E2D-92AB-C106-C935FC2184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C599E-8A94-4CFB-B9E4-E0BAB64570BC}"/>
              </a:ext>
            </a:extLst>
          </p:cNvPr>
          <p:cNvSpPr>
            <a:spLocks noGrp="1"/>
          </p:cNvSpPr>
          <p:nvPr>
            <p:ph type="dt" sz="half" idx="10"/>
          </p:nvPr>
        </p:nvSpPr>
        <p:spPr/>
        <p:txBody>
          <a:bodyPr/>
          <a:lstStyle/>
          <a:p>
            <a:fld id="{2F3AF3C6-0FD4-4939-991C-00DDE5C56815}" type="datetime2">
              <a:rPr lang="en-US" smtClean="0"/>
              <a:t>Tuesday, January 23, 2024</a:t>
            </a:fld>
            <a:endParaRPr lang="en-US"/>
          </a:p>
        </p:txBody>
      </p:sp>
      <p:sp>
        <p:nvSpPr>
          <p:cNvPr id="5" name="Footer Placeholder 4">
            <a:extLst>
              <a:ext uri="{FF2B5EF4-FFF2-40B4-BE49-F238E27FC236}">
                <a16:creationId xmlns:a16="http://schemas.microsoft.com/office/drawing/2014/main" id="{851124A4-782F-9A5D-1EBC-F6B917280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160D4-9B00-B5FA-0C14-064E779A635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50440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0795-55EF-2E6B-27A5-6B9844FF90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8FEB2D-3FC8-1A20-FB48-3010BFDAB7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E8688F-5684-B269-3D9F-EC2AC6668041}"/>
              </a:ext>
            </a:extLst>
          </p:cNvPr>
          <p:cNvSpPr>
            <a:spLocks noGrp="1"/>
          </p:cNvSpPr>
          <p:nvPr>
            <p:ph type="dt" sz="half" idx="10"/>
          </p:nvPr>
        </p:nvSpPr>
        <p:spPr/>
        <p:txBody>
          <a:bodyPr/>
          <a:lstStyle/>
          <a:p>
            <a:fld id="{86807482-8128-47C6-A8DD-6452B0291CFF}" type="datetime2">
              <a:rPr lang="en-US" smtClean="0"/>
              <a:t>Tuesday, January 23, 2024</a:t>
            </a:fld>
            <a:endParaRPr lang="en-US"/>
          </a:p>
        </p:txBody>
      </p:sp>
      <p:sp>
        <p:nvSpPr>
          <p:cNvPr id="5" name="Footer Placeholder 4">
            <a:extLst>
              <a:ext uri="{FF2B5EF4-FFF2-40B4-BE49-F238E27FC236}">
                <a16:creationId xmlns:a16="http://schemas.microsoft.com/office/drawing/2014/main" id="{0887F279-285E-15A3-7B76-8733CAF72B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738D4-286A-4249-41E6-270F0E546695}"/>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85891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0FE9-10F1-A9AD-1B20-C4B1273AB3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9FC65-1C3E-01F8-3043-82E14C99F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9D37E5-E11E-D905-0382-FA631F4C09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216C9D-3D21-42AC-3945-86B230AEA4C3}"/>
              </a:ext>
            </a:extLst>
          </p:cNvPr>
          <p:cNvSpPr>
            <a:spLocks noGrp="1"/>
          </p:cNvSpPr>
          <p:nvPr>
            <p:ph type="dt" sz="half" idx="10"/>
          </p:nvPr>
        </p:nvSpPr>
        <p:spPr/>
        <p:txBody>
          <a:bodyPr/>
          <a:lstStyle/>
          <a:p>
            <a:fld id="{37903F25-275E-41DE-BE3B-EBF0DB49F9B1}" type="datetime2">
              <a:rPr lang="en-US" smtClean="0"/>
              <a:t>Tuesday, January 23, 2024</a:t>
            </a:fld>
            <a:endParaRPr lang="en-US"/>
          </a:p>
        </p:txBody>
      </p:sp>
      <p:sp>
        <p:nvSpPr>
          <p:cNvPr id="6" name="Footer Placeholder 5">
            <a:extLst>
              <a:ext uri="{FF2B5EF4-FFF2-40B4-BE49-F238E27FC236}">
                <a16:creationId xmlns:a16="http://schemas.microsoft.com/office/drawing/2014/main" id="{7899E429-AEF0-CFF9-1AE4-6EE760406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DF110F-3BB8-9C96-2C06-BC0D0C97CF5B}"/>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19891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12231-F0F1-EAA4-AA69-3063A0084D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1D66D0-0DB3-AAE4-2790-51CB14A3B8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9010E0-9A2E-42E1-2CE5-B48DA3B38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471A45-CFB3-EB69-A9B3-8EF883AB27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87ED1-58BE-3311-4F94-1EB2613519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192D25-4B94-E85E-B4E2-E3D5ACDF5746}"/>
              </a:ext>
            </a:extLst>
          </p:cNvPr>
          <p:cNvSpPr>
            <a:spLocks noGrp="1"/>
          </p:cNvSpPr>
          <p:nvPr>
            <p:ph type="dt" sz="half" idx="10"/>
          </p:nvPr>
        </p:nvSpPr>
        <p:spPr/>
        <p:txBody>
          <a:bodyPr/>
          <a:lstStyle/>
          <a:p>
            <a:fld id="{EE475572-4A44-4171-84AA-64D42C8050A6}" type="datetime2">
              <a:rPr lang="en-US" smtClean="0"/>
              <a:t>Tuesday, January 23, 2024</a:t>
            </a:fld>
            <a:endParaRPr lang="en-US"/>
          </a:p>
        </p:txBody>
      </p:sp>
      <p:sp>
        <p:nvSpPr>
          <p:cNvPr id="8" name="Footer Placeholder 7">
            <a:extLst>
              <a:ext uri="{FF2B5EF4-FFF2-40B4-BE49-F238E27FC236}">
                <a16:creationId xmlns:a16="http://schemas.microsoft.com/office/drawing/2014/main" id="{383EFA1E-367D-656C-435A-ABFA9B7706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D6AE2B-9EDB-6BF7-FBE1-E6B1B474BA9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81927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C7C8-EF32-9F2D-4EB0-AFEF23FAA1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511C0-6829-DD41-0CCD-59D551949097}"/>
              </a:ext>
            </a:extLst>
          </p:cNvPr>
          <p:cNvSpPr>
            <a:spLocks noGrp="1"/>
          </p:cNvSpPr>
          <p:nvPr>
            <p:ph type="dt" sz="half" idx="10"/>
          </p:nvPr>
        </p:nvSpPr>
        <p:spPr/>
        <p:txBody>
          <a:bodyPr/>
          <a:lstStyle/>
          <a:p>
            <a:fld id="{C4C1612E-528E-4FD5-9E9E-E15F1108F171}" type="datetime2">
              <a:rPr lang="en-US" smtClean="0"/>
              <a:t>Tuesday, January 23, 2024</a:t>
            </a:fld>
            <a:endParaRPr lang="en-US"/>
          </a:p>
        </p:txBody>
      </p:sp>
      <p:sp>
        <p:nvSpPr>
          <p:cNvPr id="4" name="Footer Placeholder 3">
            <a:extLst>
              <a:ext uri="{FF2B5EF4-FFF2-40B4-BE49-F238E27FC236}">
                <a16:creationId xmlns:a16="http://schemas.microsoft.com/office/drawing/2014/main" id="{3DD4DB50-F66A-77FD-1BA5-94F626A598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A47C73-9734-A13B-74A3-C56FCC7ACF9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16870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762B73-AC8D-02CA-1FE0-D19DC0BDF6B3}"/>
              </a:ext>
            </a:extLst>
          </p:cNvPr>
          <p:cNvSpPr>
            <a:spLocks noGrp="1"/>
          </p:cNvSpPr>
          <p:nvPr>
            <p:ph type="dt" sz="half" idx="10"/>
          </p:nvPr>
        </p:nvSpPr>
        <p:spPr/>
        <p:txBody>
          <a:bodyPr/>
          <a:lstStyle/>
          <a:p>
            <a:fld id="{D4F6D862-A06D-436F-A92E-EBAAD50B6E50}" type="datetime2">
              <a:rPr lang="en-US" smtClean="0"/>
              <a:t>Tuesday, January 23, 2024</a:t>
            </a:fld>
            <a:endParaRPr lang="en-US"/>
          </a:p>
        </p:txBody>
      </p:sp>
      <p:sp>
        <p:nvSpPr>
          <p:cNvPr id="3" name="Footer Placeholder 2">
            <a:extLst>
              <a:ext uri="{FF2B5EF4-FFF2-40B4-BE49-F238E27FC236}">
                <a16:creationId xmlns:a16="http://schemas.microsoft.com/office/drawing/2014/main" id="{ED333BF2-1D7E-9563-3628-7779BED28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0D47FD-4B7D-ADAD-50E4-64FC492004A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62081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81A7-97D4-8476-5142-5F516B9EC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DFF2-91C2-D295-85C4-8B5D22EA37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889491-16FF-0ACA-DB4C-D143C2931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7ED05-CDF0-42CF-01A7-83E6237190C4}"/>
              </a:ext>
            </a:extLst>
          </p:cNvPr>
          <p:cNvSpPr>
            <a:spLocks noGrp="1"/>
          </p:cNvSpPr>
          <p:nvPr>
            <p:ph type="dt" sz="half" idx="10"/>
          </p:nvPr>
        </p:nvSpPr>
        <p:spPr/>
        <p:txBody>
          <a:bodyPr/>
          <a:lstStyle/>
          <a:p>
            <a:fld id="{B73E0B7D-2260-4809-8F0A-9E5F3E24F169}" type="datetime2">
              <a:rPr lang="en-US" smtClean="0"/>
              <a:t>Tuesday, January 23, 2024</a:t>
            </a:fld>
            <a:endParaRPr lang="en-US"/>
          </a:p>
        </p:txBody>
      </p:sp>
      <p:sp>
        <p:nvSpPr>
          <p:cNvPr id="6" name="Footer Placeholder 5">
            <a:extLst>
              <a:ext uri="{FF2B5EF4-FFF2-40B4-BE49-F238E27FC236}">
                <a16:creationId xmlns:a16="http://schemas.microsoft.com/office/drawing/2014/main" id="{5059F433-3052-BC32-3689-3AAB8F9304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E54FE-18A3-8B15-FF20-34D1EC0CBA2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9048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4703C-DAA6-45E6-8354-381CEC7E2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EF9C3B-E0C3-DF63-F07B-E1BAA60AF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3B320D-31E0-15E9-9BF3-AE86D0B1C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52DB0B-2500-6EF2-FBA6-57DD44C07C9E}"/>
              </a:ext>
            </a:extLst>
          </p:cNvPr>
          <p:cNvSpPr>
            <a:spLocks noGrp="1"/>
          </p:cNvSpPr>
          <p:nvPr>
            <p:ph type="dt" sz="half" idx="10"/>
          </p:nvPr>
        </p:nvSpPr>
        <p:spPr/>
        <p:txBody>
          <a:bodyPr/>
          <a:lstStyle/>
          <a:p>
            <a:fld id="{3C8E4735-C637-46A3-94EB-AB3AC4188D2F}" type="datetime2">
              <a:rPr lang="en-US" smtClean="0"/>
              <a:t>Tuesday, January 23, 2024</a:t>
            </a:fld>
            <a:endParaRPr lang="en-US"/>
          </a:p>
        </p:txBody>
      </p:sp>
      <p:sp>
        <p:nvSpPr>
          <p:cNvPr id="6" name="Footer Placeholder 5">
            <a:extLst>
              <a:ext uri="{FF2B5EF4-FFF2-40B4-BE49-F238E27FC236}">
                <a16:creationId xmlns:a16="http://schemas.microsoft.com/office/drawing/2014/main" id="{250F0A01-A91C-51BD-5C58-E5FE3426E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F4553-2F3F-5159-EBF0-0ED7FFF0119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06059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C012BB-AFA9-AE2B-88E8-DE8A198CF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414FC0-1E80-7646-9336-5F3DDBCDDE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27F5F-4FEC-4CDB-0EDB-D791985883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C963C-C1DB-4AFD-9DDC-0691666BF49B}" type="datetime2">
              <a:rPr lang="en-US" smtClean="0"/>
              <a:pPr/>
              <a:t>Tuesday, January 23, 2024</a:t>
            </a:fld>
            <a:endParaRPr lang="en-US" cap="all" dirty="0"/>
          </a:p>
        </p:txBody>
      </p:sp>
      <p:sp>
        <p:nvSpPr>
          <p:cNvPr id="5" name="Footer Placeholder 4">
            <a:extLst>
              <a:ext uri="{FF2B5EF4-FFF2-40B4-BE49-F238E27FC236}">
                <a16:creationId xmlns:a16="http://schemas.microsoft.com/office/drawing/2014/main" id="{CC6F3944-9876-2AC9-6637-71E7DD7600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endParaRPr lang="en-US"/>
          </a:p>
        </p:txBody>
      </p:sp>
      <p:sp>
        <p:nvSpPr>
          <p:cNvPr id="6" name="Slide Number Placeholder 5">
            <a:extLst>
              <a:ext uri="{FF2B5EF4-FFF2-40B4-BE49-F238E27FC236}">
                <a16:creationId xmlns:a16="http://schemas.microsoft.com/office/drawing/2014/main" id="{E4FB9C94-390B-310C-70DC-07E8B6B9B5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429707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mailto:phishing-report@us-cert.gov"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kaggle.com/datasets/taruntiwarihp/phishing-site-url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1272-8A1D-DD0E-308C-A29102F6CFC5}"/>
              </a:ext>
            </a:extLst>
          </p:cNvPr>
          <p:cNvSpPr>
            <a:spLocks noGrp="1"/>
          </p:cNvSpPr>
          <p:nvPr>
            <p:ph type="ctrTitle"/>
          </p:nvPr>
        </p:nvSpPr>
        <p:spPr>
          <a:xfrm>
            <a:off x="7464614" y="200025"/>
            <a:ext cx="4087306" cy="2982562"/>
          </a:xfrm>
        </p:spPr>
        <p:txBody>
          <a:bodyPr anchor="b">
            <a:normAutofit/>
          </a:bodyPr>
          <a:lstStyle/>
          <a:p>
            <a:pPr algn="l"/>
            <a:r>
              <a:rPr lang="en-US" sz="4600" b="0" i="0" dirty="0">
                <a:effectLst/>
                <a:latin typeface="Arial" panose="020B0604020202020204" pitchFamily="34" charset="0"/>
              </a:rPr>
              <a:t>PHISHING URL’s PREDICTION </a:t>
            </a:r>
            <a:endParaRPr lang="en-US" sz="4600" dirty="0"/>
          </a:p>
        </p:txBody>
      </p:sp>
      <p:sp>
        <p:nvSpPr>
          <p:cNvPr id="3" name="Subtitle 2">
            <a:extLst>
              <a:ext uri="{FF2B5EF4-FFF2-40B4-BE49-F238E27FC236}">
                <a16:creationId xmlns:a16="http://schemas.microsoft.com/office/drawing/2014/main" id="{E82485FF-05A3-4FF3-2CD5-C0BEA287788F}"/>
              </a:ext>
            </a:extLst>
          </p:cNvPr>
          <p:cNvSpPr>
            <a:spLocks noGrp="1"/>
          </p:cNvSpPr>
          <p:nvPr>
            <p:ph type="subTitle" idx="1"/>
          </p:nvPr>
        </p:nvSpPr>
        <p:spPr>
          <a:xfrm>
            <a:off x="7188052" y="5437909"/>
            <a:ext cx="4585537" cy="3228975"/>
          </a:xfrm>
        </p:spPr>
        <p:txBody>
          <a:bodyPr anchor="t">
            <a:normAutofit/>
          </a:bodyPr>
          <a:lstStyle/>
          <a:p>
            <a:pPr algn="r"/>
            <a:br>
              <a:rPr lang="en-US" sz="2800" dirty="0"/>
            </a:br>
            <a:r>
              <a:rPr lang="en-US" sz="2800" b="0" i="0" dirty="0">
                <a:effectLst/>
                <a:latin typeface="Arial" panose="020B0604020202020204" pitchFamily="34" charset="0"/>
              </a:rPr>
              <a:t>Tejesh Varma Rudraraju. </a:t>
            </a:r>
            <a:br>
              <a:rPr lang="en-US" sz="2800" dirty="0"/>
            </a:br>
            <a:endParaRPr lang="en-US" sz="2800" dirty="0"/>
          </a:p>
        </p:txBody>
      </p:sp>
      <p:sp>
        <p:nvSpPr>
          <p:cNvPr id="23" name="Freeform: Shape 2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3">
            <a:extLst>
              <a:ext uri="{FF2B5EF4-FFF2-40B4-BE49-F238E27FC236}">
                <a16:creationId xmlns:a16="http://schemas.microsoft.com/office/drawing/2014/main" id="{31A035ED-9193-09A3-6603-69A3DCA4F419}"/>
              </a:ext>
            </a:extLst>
          </p:cNvPr>
          <p:cNvPicPr>
            <a:picLocks noChangeAspect="1"/>
          </p:cNvPicPr>
          <p:nvPr/>
        </p:nvPicPr>
        <p:blipFill rotWithShape="1">
          <a:blip r:embed="rId3"/>
          <a:srcRect t="3896" r="2" b="1780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5985011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623CA1-8275-48D3-3901-9C252C9B335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dirty="0"/>
              <a:t>L</a:t>
            </a:r>
            <a:r>
              <a:rPr lang="en-US" sz="3600" kern="1200" dirty="0">
                <a:solidFill>
                  <a:schemeClr val="tx1"/>
                </a:solidFill>
                <a:latin typeface="+mj-lt"/>
                <a:ea typeface="+mj-ea"/>
                <a:cs typeface="+mj-cs"/>
              </a:rPr>
              <a:t>emmatization</a:t>
            </a:r>
          </a:p>
        </p:txBody>
      </p:sp>
      <p:pic>
        <p:nvPicPr>
          <p:cNvPr id="6" name="Content Placeholder 5" descr="Graphical user interface&#10;&#10;Description automatically generated">
            <a:extLst>
              <a:ext uri="{FF2B5EF4-FFF2-40B4-BE49-F238E27FC236}">
                <a16:creationId xmlns:a16="http://schemas.microsoft.com/office/drawing/2014/main" id="{DA26BB5B-E08E-0C4B-A715-499E5FFE3B15}"/>
              </a:ext>
            </a:extLst>
          </p:cNvPr>
          <p:cNvPicPr>
            <a:picLocks noGrp="1" noChangeAspect="1"/>
          </p:cNvPicPr>
          <p:nvPr>
            <p:ph idx="1"/>
          </p:nvPr>
        </p:nvPicPr>
        <p:blipFill>
          <a:blip r:embed="rId2"/>
          <a:stretch>
            <a:fillRect/>
          </a:stretch>
        </p:blipFill>
        <p:spPr>
          <a:xfrm>
            <a:off x="1016000" y="2439194"/>
            <a:ext cx="10160000" cy="3124200"/>
          </a:xfrm>
        </p:spPr>
      </p:pic>
    </p:spTree>
    <p:extLst>
      <p:ext uri="{BB962C8B-B14F-4D97-AF65-F5344CB8AC3E}">
        <p14:creationId xmlns:p14="http://schemas.microsoft.com/office/powerpoint/2010/main" val="2428040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8A7E0D-2D16-604A-BE1C-4353F6B0A782}"/>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Vectorizing using tfidf</a:t>
            </a:r>
          </a:p>
        </p:txBody>
      </p:sp>
      <p:pic>
        <p:nvPicPr>
          <p:cNvPr id="7" name="Picture 6" descr="Table&#10;&#10;Description automatically generated">
            <a:extLst>
              <a:ext uri="{FF2B5EF4-FFF2-40B4-BE49-F238E27FC236}">
                <a16:creationId xmlns:a16="http://schemas.microsoft.com/office/drawing/2014/main" id="{008AF343-DB55-0749-A68D-3055DF84ABD0}"/>
              </a:ext>
            </a:extLst>
          </p:cNvPr>
          <p:cNvPicPr>
            <a:picLocks noChangeAspect="1"/>
          </p:cNvPicPr>
          <p:nvPr/>
        </p:nvPicPr>
        <p:blipFill>
          <a:blip r:embed="rId2"/>
          <a:stretch>
            <a:fillRect/>
          </a:stretch>
        </p:blipFill>
        <p:spPr>
          <a:xfrm>
            <a:off x="630936" y="2291737"/>
            <a:ext cx="10917936" cy="3957749"/>
          </a:xfrm>
          <a:prstGeom prst="rect">
            <a:avLst/>
          </a:prstGeom>
        </p:spPr>
      </p:pic>
      <p:sp>
        <p:nvSpPr>
          <p:cNvPr id="4" name="Title 1">
            <a:extLst>
              <a:ext uri="{FF2B5EF4-FFF2-40B4-BE49-F238E27FC236}">
                <a16:creationId xmlns:a16="http://schemas.microsoft.com/office/drawing/2014/main" id="{7619A697-7651-5A49-9D0A-12D7D416B788}"/>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p:txBody>
      </p:sp>
    </p:spTree>
    <p:extLst>
      <p:ext uri="{BB962C8B-B14F-4D97-AF65-F5344CB8AC3E}">
        <p14:creationId xmlns:p14="http://schemas.microsoft.com/office/powerpoint/2010/main" val="1045056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D46A854-BB95-D945-859D-3DB4DE0DFF90}"/>
              </a:ext>
            </a:extLst>
          </p:cNvPr>
          <p:cNvSpPr txBox="1"/>
          <p:nvPr/>
        </p:nvSpPr>
        <p:spPr>
          <a:xfrm>
            <a:off x="638881" y="457201"/>
            <a:ext cx="10909640" cy="183265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100" kern="1200">
                <a:solidFill>
                  <a:schemeClr val="tx1"/>
                </a:solidFill>
                <a:latin typeface="+mj-lt"/>
                <a:ea typeface="+mj-ea"/>
                <a:cs typeface="+mj-cs"/>
              </a:rPr>
              <a:t>V</a:t>
            </a:r>
            <a:r>
              <a:rPr lang="en-US" sz="6100" b="0" i="0" kern="1200">
                <a:solidFill>
                  <a:schemeClr val="tx1"/>
                </a:solidFill>
                <a:effectLst/>
                <a:latin typeface="+mj-lt"/>
                <a:ea typeface="+mj-ea"/>
                <a:cs typeface="+mj-cs"/>
              </a:rPr>
              <a:t>ectorizing using Count Vectorizer</a:t>
            </a:r>
          </a:p>
          <a:p>
            <a:pPr algn="ctr">
              <a:lnSpc>
                <a:spcPct val="90000"/>
              </a:lnSpc>
              <a:spcBef>
                <a:spcPct val="0"/>
              </a:spcBef>
              <a:spcAft>
                <a:spcPts val="600"/>
              </a:spcAft>
            </a:pPr>
            <a:endParaRPr lang="en-US" sz="6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with medium confidence">
            <a:extLst>
              <a:ext uri="{FF2B5EF4-FFF2-40B4-BE49-F238E27FC236}">
                <a16:creationId xmlns:a16="http://schemas.microsoft.com/office/drawing/2014/main" id="{83F8DB3C-54EC-FA49-BD95-A88DAAE0C942}"/>
              </a:ext>
            </a:extLst>
          </p:cNvPr>
          <p:cNvPicPr>
            <a:picLocks noChangeAspect="1"/>
          </p:cNvPicPr>
          <p:nvPr/>
        </p:nvPicPr>
        <p:blipFill>
          <a:blip r:embed="rId2"/>
          <a:stretch>
            <a:fillRect/>
          </a:stretch>
        </p:blipFill>
        <p:spPr>
          <a:xfrm>
            <a:off x="320040" y="3896082"/>
            <a:ext cx="11548872" cy="2077998"/>
          </a:xfrm>
          <a:prstGeom prst="rect">
            <a:avLst/>
          </a:prstGeom>
        </p:spPr>
      </p:pic>
    </p:spTree>
    <p:extLst>
      <p:ext uri="{BB962C8B-B14F-4D97-AF65-F5344CB8AC3E}">
        <p14:creationId xmlns:p14="http://schemas.microsoft.com/office/powerpoint/2010/main" val="133794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154FF-0C5D-3F84-EE95-B710BA255D2D}"/>
              </a:ext>
            </a:extLst>
          </p:cNvPr>
          <p:cNvSpPr>
            <a:spLocks noGrp="1"/>
          </p:cNvSpPr>
          <p:nvPr>
            <p:ph type="title"/>
          </p:nvPr>
        </p:nvSpPr>
        <p:spPr>
          <a:xfrm>
            <a:off x="841248" y="548640"/>
            <a:ext cx="3600860" cy="5431536"/>
          </a:xfrm>
        </p:spPr>
        <p:txBody>
          <a:bodyPr>
            <a:normAutofit/>
          </a:bodyPr>
          <a:lstStyle/>
          <a:p>
            <a:r>
              <a:rPr lang="en-US" sz="5400"/>
              <a:t>Research Questions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2D47916B-1288-8C43-9383-8EC73BFE4084}"/>
              </a:ext>
            </a:extLst>
          </p:cNvPr>
          <p:cNvSpPr>
            <a:spLocks noGrp="1"/>
          </p:cNvSpPr>
          <p:nvPr>
            <p:ph idx="1"/>
          </p:nvPr>
        </p:nvSpPr>
        <p:spPr>
          <a:xfrm>
            <a:off x="5126418" y="1325217"/>
            <a:ext cx="6227382" cy="4851746"/>
          </a:xfrm>
        </p:spPr>
        <p:txBody>
          <a:bodyPr/>
          <a:lstStyle/>
          <a:p>
            <a:pPr marL="0" indent="0">
              <a:buNone/>
            </a:pPr>
            <a:r>
              <a:rPr lang="en-US" b="0" i="0" dirty="0">
                <a:effectLst/>
                <a:latin typeface="Arial" panose="020B0604020202020204" pitchFamily="34" charset="0"/>
              </a:rPr>
              <a:t>1. To create a classification model to identify whether a URL is a good or a bad URL. </a:t>
            </a:r>
          </a:p>
          <a:p>
            <a:pPr marL="0" indent="0">
              <a:buNone/>
            </a:pPr>
            <a:r>
              <a:rPr lang="en-US" b="0" i="0" dirty="0">
                <a:effectLst/>
                <a:latin typeface="Arial" panose="020B0604020202020204" pitchFamily="34" charset="0"/>
              </a:rPr>
              <a:t>2. To find whether there are any similarities in all bad URL’s. </a:t>
            </a:r>
          </a:p>
          <a:p>
            <a:pPr marL="0" indent="0">
              <a:buNone/>
            </a:pPr>
            <a:endParaRPr lang="en-US" dirty="0"/>
          </a:p>
        </p:txBody>
      </p:sp>
    </p:spTree>
    <p:extLst>
      <p:ext uri="{BB962C8B-B14F-4D97-AF65-F5344CB8AC3E}">
        <p14:creationId xmlns:p14="http://schemas.microsoft.com/office/powerpoint/2010/main" val="2621602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BBD6B52-3589-EA41-B012-1B6ADE88FFF6}"/>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Clustering Using K-means</a:t>
            </a:r>
          </a:p>
        </p:txBody>
      </p:sp>
      <p:pic>
        <p:nvPicPr>
          <p:cNvPr id="6" name="Picture 5" descr="Chart, scatter chart&#10;&#10;Description automatically generated">
            <a:extLst>
              <a:ext uri="{FF2B5EF4-FFF2-40B4-BE49-F238E27FC236}">
                <a16:creationId xmlns:a16="http://schemas.microsoft.com/office/drawing/2014/main" id="{C0ACE293-07F1-B34C-8358-50850FD1464A}"/>
              </a:ext>
            </a:extLst>
          </p:cNvPr>
          <p:cNvPicPr>
            <a:picLocks noChangeAspect="1"/>
          </p:cNvPicPr>
          <p:nvPr/>
        </p:nvPicPr>
        <p:blipFill>
          <a:blip r:embed="rId2"/>
          <a:stretch>
            <a:fillRect/>
          </a:stretch>
        </p:blipFill>
        <p:spPr>
          <a:xfrm>
            <a:off x="4654296" y="240394"/>
            <a:ext cx="6903720" cy="6062605"/>
          </a:xfrm>
          <a:prstGeom prst="rect">
            <a:avLst/>
          </a:prstGeom>
        </p:spPr>
      </p:pic>
      <p:sp>
        <p:nvSpPr>
          <p:cNvPr id="7" name="TextBox 6">
            <a:extLst>
              <a:ext uri="{FF2B5EF4-FFF2-40B4-BE49-F238E27FC236}">
                <a16:creationId xmlns:a16="http://schemas.microsoft.com/office/drawing/2014/main" id="{E33B12C0-7C0F-F248-8AF4-3A5A082482CC}"/>
              </a:ext>
            </a:extLst>
          </p:cNvPr>
          <p:cNvSpPr txBox="1"/>
          <p:nvPr/>
        </p:nvSpPr>
        <p:spPr>
          <a:xfrm>
            <a:off x="7116417" y="4849871"/>
            <a:ext cx="1420949" cy="338554"/>
          </a:xfrm>
          <a:prstGeom prst="rect">
            <a:avLst/>
          </a:prstGeom>
          <a:noFill/>
        </p:spPr>
        <p:txBody>
          <a:bodyPr wrap="square" rtlCol="0">
            <a:spAutoFit/>
          </a:bodyPr>
          <a:lstStyle/>
          <a:p>
            <a:pPr marL="171450" indent="-171450">
              <a:buFont typeface="Arial" panose="020B0604020202020204" pitchFamily="34" charset="0"/>
              <a:buChar char="•"/>
            </a:pPr>
            <a:r>
              <a:rPr lang="en-US" sz="800" dirty="0"/>
              <a:t>Red is bad URL tokens</a:t>
            </a:r>
          </a:p>
          <a:p>
            <a:pPr marL="171450" indent="-171450">
              <a:buFont typeface="Arial" panose="020B0604020202020204" pitchFamily="34" charset="0"/>
              <a:buChar char="•"/>
            </a:pPr>
            <a:r>
              <a:rPr lang="en-US" sz="800" dirty="0"/>
              <a:t>Black is good URL tokens</a:t>
            </a:r>
          </a:p>
        </p:txBody>
      </p:sp>
    </p:spTree>
    <p:extLst>
      <p:ext uri="{BB962C8B-B14F-4D97-AF65-F5344CB8AC3E}">
        <p14:creationId xmlns:p14="http://schemas.microsoft.com/office/powerpoint/2010/main" val="59125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1B75-E205-B14B-864E-6711D794917D}"/>
              </a:ext>
            </a:extLst>
          </p:cNvPr>
          <p:cNvSpPr>
            <a:spLocks noGrp="1"/>
          </p:cNvSpPr>
          <p:nvPr>
            <p:ph type="title"/>
          </p:nvPr>
        </p:nvSpPr>
        <p:spPr/>
        <p:txBody>
          <a:bodyPr/>
          <a:lstStyle/>
          <a:p>
            <a:r>
              <a:rPr lang="en-US" dirty="0"/>
              <a:t>Methodology </a:t>
            </a:r>
          </a:p>
        </p:txBody>
      </p:sp>
      <p:sp>
        <p:nvSpPr>
          <p:cNvPr id="4" name="Content Placeholder 2">
            <a:extLst>
              <a:ext uri="{FF2B5EF4-FFF2-40B4-BE49-F238E27FC236}">
                <a16:creationId xmlns:a16="http://schemas.microsoft.com/office/drawing/2014/main" id="{521717AC-C662-5347-B212-FF602AA94F9C}"/>
              </a:ext>
            </a:extLst>
          </p:cNvPr>
          <p:cNvSpPr>
            <a:spLocks noGrp="1"/>
          </p:cNvSpPr>
          <p:nvPr>
            <p:ph idx="1"/>
          </p:nvPr>
        </p:nvSpPr>
        <p:spPr/>
        <p:txBody>
          <a:bodyPr anchor="ctr">
            <a:normAutofit/>
          </a:bodyPr>
          <a:lstStyle/>
          <a:p>
            <a:r>
              <a:rPr lang="en-US" sz="2200" dirty="0"/>
              <a:t>We used different classifications models to check the accuracy and other metrics to determine if the URL is good or bad</a:t>
            </a:r>
          </a:p>
          <a:p>
            <a:pPr marL="0" indent="0">
              <a:buNone/>
            </a:pPr>
            <a:r>
              <a:rPr lang="en-US" sz="2200" dirty="0"/>
              <a:t>	Naïve Bayes</a:t>
            </a:r>
          </a:p>
          <a:p>
            <a:pPr marL="0" indent="0">
              <a:buNone/>
            </a:pPr>
            <a:r>
              <a:rPr lang="en-US" sz="2200" dirty="0"/>
              <a:t>	Logistic Regression</a:t>
            </a:r>
          </a:p>
          <a:p>
            <a:pPr marL="0" indent="0">
              <a:buNone/>
            </a:pPr>
            <a:r>
              <a:rPr lang="en-US" sz="2200" dirty="0"/>
              <a:t>	Decision Tree</a:t>
            </a:r>
          </a:p>
        </p:txBody>
      </p:sp>
    </p:spTree>
    <p:extLst>
      <p:ext uri="{BB962C8B-B14F-4D97-AF65-F5344CB8AC3E}">
        <p14:creationId xmlns:p14="http://schemas.microsoft.com/office/powerpoint/2010/main" val="632276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C2FBE-678B-CEC7-0221-52C7F5D5564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Naïve Bayes</a:t>
            </a:r>
          </a:p>
        </p:txBody>
      </p:sp>
      <p:pic>
        <p:nvPicPr>
          <p:cNvPr id="7" name="Picture 6" descr="Table&#10;&#10;Description automatically generated with medium confidence">
            <a:extLst>
              <a:ext uri="{FF2B5EF4-FFF2-40B4-BE49-F238E27FC236}">
                <a16:creationId xmlns:a16="http://schemas.microsoft.com/office/drawing/2014/main" id="{873E8A3F-76C0-1A4E-8809-0DB581EB1A70}"/>
              </a:ext>
            </a:extLst>
          </p:cNvPr>
          <p:cNvPicPr>
            <a:picLocks noChangeAspect="1"/>
          </p:cNvPicPr>
          <p:nvPr/>
        </p:nvPicPr>
        <p:blipFill>
          <a:blip r:embed="rId2"/>
          <a:stretch>
            <a:fillRect/>
          </a:stretch>
        </p:blipFill>
        <p:spPr>
          <a:xfrm>
            <a:off x="4777316" y="690129"/>
            <a:ext cx="6780700" cy="5475413"/>
          </a:xfrm>
          <a:prstGeom prst="rect">
            <a:avLst/>
          </a:prstGeom>
        </p:spPr>
      </p:pic>
    </p:spTree>
    <p:extLst>
      <p:ext uri="{BB962C8B-B14F-4D97-AF65-F5344CB8AC3E}">
        <p14:creationId xmlns:p14="http://schemas.microsoft.com/office/powerpoint/2010/main" val="3496139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41713-46B2-665F-6982-C8D9D1771E4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Logistic Regression</a:t>
            </a:r>
          </a:p>
        </p:txBody>
      </p:sp>
      <p:pic>
        <p:nvPicPr>
          <p:cNvPr id="7" name="Picture 6" descr="Table&#10;&#10;Description automatically generated with low confidence">
            <a:extLst>
              <a:ext uri="{FF2B5EF4-FFF2-40B4-BE49-F238E27FC236}">
                <a16:creationId xmlns:a16="http://schemas.microsoft.com/office/drawing/2014/main" id="{774DABC3-D479-1B43-8796-37E82645848D}"/>
              </a:ext>
            </a:extLst>
          </p:cNvPr>
          <p:cNvPicPr>
            <a:picLocks noChangeAspect="1"/>
          </p:cNvPicPr>
          <p:nvPr/>
        </p:nvPicPr>
        <p:blipFill>
          <a:blip r:embed="rId2"/>
          <a:stretch>
            <a:fillRect/>
          </a:stretch>
        </p:blipFill>
        <p:spPr>
          <a:xfrm>
            <a:off x="4777316" y="1249536"/>
            <a:ext cx="6780700" cy="4356599"/>
          </a:xfrm>
          <a:prstGeom prst="rect">
            <a:avLst/>
          </a:prstGeom>
        </p:spPr>
      </p:pic>
    </p:spTree>
    <p:extLst>
      <p:ext uri="{BB962C8B-B14F-4D97-AF65-F5344CB8AC3E}">
        <p14:creationId xmlns:p14="http://schemas.microsoft.com/office/powerpoint/2010/main" val="238185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DB50C-386B-AF56-64F5-8D0D340D3AF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Decision tree</a:t>
            </a:r>
          </a:p>
        </p:txBody>
      </p:sp>
      <p:pic>
        <p:nvPicPr>
          <p:cNvPr id="7" name="Picture 6" descr="Text&#10;&#10;Description automatically generated with medium confidence">
            <a:extLst>
              <a:ext uri="{FF2B5EF4-FFF2-40B4-BE49-F238E27FC236}">
                <a16:creationId xmlns:a16="http://schemas.microsoft.com/office/drawing/2014/main" id="{B002EF34-032C-C34C-9390-45CAF830B414}"/>
              </a:ext>
            </a:extLst>
          </p:cNvPr>
          <p:cNvPicPr>
            <a:picLocks noChangeAspect="1"/>
          </p:cNvPicPr>
          <p:nvPr/>
        </p:nvPicPr>
        <p:blipFill>
          <a:blip r:embed="rId2"/>
          <a:stretch>
            <a:fillRect/>
          </a:stretch>
        </p:blipFill>
        <p:spPr>
          <a:xfrm>
            <a:off x="4777316" y="1012212"/>
            <a:ext cx="6780700" cy="4831247"/>
          </a:xfrm>
          <a:prstGeom prst="rect">
            <a:avLst/>
          </a:prstGeom>
        </p:spPr>
      </p:pic>
    </p:spTree>
    <p:extLst>
      <p:ext uri="{BB962C8B-B14F-4D97-AF65-F5344CB8AC3E}">
        <p14:creationId xmlns:p14="http://schemas.microsoft.com/office/powerpoint/2010/main" val="4168994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FAACAF-668B-1643-BE2A-EC130DD8D32E}"/>
              </a:ext>
            </a:extLst>
          </p:cNvPr>
          <p:cNvSpPr txBox="1"/>
          <p:nvPr/>
        </p:nvSpPr>
        <p:spPr>
          <a:xfrm>
            <a:off x="1028700" y="190501"/>
            <a:ext cx="2886075" cy="2486024"/>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bg1"/>
                </a:solidFill>
                <a:latin typeface="+mj-lt"/>
                <a:ea typeface="+mj-ea"/>
                <a:cs typeface="+mj-cs"/>
              </a:rPr>
              <a:t>Results and Discussions</a:t>
            </a:r>
          </a:p>
        </p:txBody>
      </p:sp>
      <p:sp>
        <p:nvSpPr>
          <p:cNvPr id="5" name="TextBox 4">
            <a:extLst>
              <a:ext uri="{FF2B5EF4-FFF2-40B4-BE49-F238E27FC236}">
                <a16:creationId xmlns:a16="http://schemas.microsoft.com/office/drawing/2014/main" id="{6ECC72AB-EC02-2621-D469-5456002F61A8}"/>
              </a:ext>
            </a:extLst>
          </p:cNvPr>
          <p:cNvSpPr txBox="1"/>
          <p:nvPr/>
        </p:nvSpPr>
        <p:spPr>
          <a:xfrm>
            <a:off x="1028700" y="3524250"/>
            <a:ext cx="104648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From the above results we can conclude that Logistic Regression gave us best accuracy of 93% so we chose it as the superior model among the rest</a:t>
            </a:r>
          </a:p>
          <a:p>
            <a:endParaRPr lang="en-US" sz="2800" dirty="0"/>
          </a:p>
          <a:p>
            <a:pPr marL="285750" indent="-285750">
              <a:buFont typeface="Arial" panose="020B0604020202020204" pitchFamily="34" charset="0"/>
              <a:buChar char="•"/>
            </a:pPr>
            <a:r>
              <a:rPr lang="en-US" sz="2800" dirty="0"/>
              <a:t>Our model helps the users to identify the bad URL’s successfully</a:t>
            </a:r>
          </a:p>
        </p:txBody>
      </p:sp>
    </p:spTree>
    <p:extLst>
      <p:ext uri="{BB962C8B-B14F-4D97-AF65-F5344CB8AC3E}">
        <p14:creationId xmlns:p14="http://schemas.microsoft.com/office/powerpoint/2010/main" val="325839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11BAC0EC-85EE-0953-91EF-98C25630FE50}"/>
              </a:ext>
            </a:extLst>
          </p:cNvPr>
          <p:cNvSpPr>
            <a:spLocks noGrp="1"/>
          </p:cNvSpPr>
          <p:nvPr>
            <p:ph type="title"/>
          </p:nvPr>
        </p:nvSpPr>
        <p:spPr>
          <a:xfrm>
            <a:off x="643467" y="321734"/>
            <a:ext cx="4970877" cy="1135737"/>
          </a:xfrm>
        </p:spPr>
        <p:txBody>
          <a:bodyPr>
            <a:normAutofit/>
          </a:bodyPr>
          <a:lstStyle/>
          <a:p>
            <a:r>
              <a:rPr lang="en-US" sz="3600" b="1" u="sng" dirty="0">
                <a:latin typeface="+mn-lt"/>
              </a:rPr>
              <a:t>What are </a:t>
            </a:r>
            <a:r>
              <a:rPr lang="en-US" sz="3600" b="1" i="0" u="sng" dirty="0">
                <a:effectLst/>
                <a:latin typeface="+mn-lt"/>
              </a:rPr>
              <a:t>Phishing</a:t>
            </a:r>
            <a:r>
              <a:rPr lang="en-US" sz="3600" b="1" u="sng" dirty="0">
                <a:latin typeface="+mn-lt"/>
              </a:rPr>
              <a:t> URL’s?</a:t>
            </a:r>
          </a:p>
        </p:txBody>
      </p:sp>
      <p:sp>
        <p:nvSpPr>
          <p:cNvPr id="9" name="Content Placeholder 8">
            <a:extLst>
              <a:ext uri="{FF2B5EF4-FFF2-40B4-BE49-F238E27FC236}">
                <a16:creationId xmlns:a16="http://schemas.microsoft.com/office/drawing/2014/main" id="{7A157017-7581-F2CB-5D3B-BC6189A91EE3}"/>
              </a:ext>
            </a:extLst>
          </p:cNvPr>
          <p:cNvSpPr>
            <a:spLocks noGrp="1"/>
          </p:cNvSpPr>
          <p:nvPr>
            <p:ph idx="1"/>
          </p:nvPr>
        </p:nvSpPr>
        <p:spPr>
          <a:xfrm>
            <a:off x="643468" y="1782981"/>
            <a:ext cx="5290720" cy="4393982"/>
          </a:xfrm>
        </p:spPr>
        <p:txBody>
          <a:bodyPr>
            <a:normAutofit/>
          </a:bodyPr>
          <a:lstStyle/>
          <a:p>
            <a:r>
              <a:rPr lang="en-US" sz="2400" b="0" i="0" dirty="0">
                <a:effectLst/>
              </a:rPr>
              <a:t>“Phishing” is when a hacker </a:t>
            </a:r>
            <a:r>
              <a:rPr lang="en-US" sz="2400" b="0" i="1" dirty="0">
                <a:effectLst/>
              </a:rPr>
              <a:t>fishes</a:t>
            </a:r>
            <a:r>
              <a:rPr lang="en-US" sz="2400" b="0" i="0" dirty="0">
                <a:effectLst/>
              </a:rPr>
              <a:t> for your private information.</a:t>
            </a:r>
          </a:p>
          <a:p>
            <a:pPr algn="just"/>
            <a:r>
              <a:rPr lang="en-US" sz="2400" b="0" i="0" dirty="0">
                <a:effectLst/>
              </a:rPr>
              <a:t>A lot of customers utilize e-banking to pay for their online purchases of goods.</a:t>
            </a:r>
          </a:p>
          <a:p>
            <a:pPr algn="just"/>
            <a:r>
              <a:rPr lang="en-US" sz="2400" dirty="0"/>
              <a:t>The hacker would mimic </a:t>
            </a:r>
            <a:r>
              <a:rPr lang="en-US" sz="2400" b="0" i="0" dirty="0">
                <a:solidFill>
                  <a:srgbClr val="252930"/>
                </a:solidFill>
                <a:effectLst/>
              </a:rPr>
              <a:t> a known company, sending a bogus email with a message saying “Your account has been disabled. Click here to restore it.”</a:t>
            </a:r>
          </a:p>
          <a:p>
            <a:pPr algn="just"/>
            <a:endParaRPr lang="en-US" sz="2000" b="0" i="0" dirty="0">
              <a:effectLst/>
            </a:endParaRPr>
          </a:p>
          <a:p>
            <a:pPr algn="just"/>
            <a:endParaRPr lang="en-US" sz="2000" b="0" i="0" dirty="0">
              <a:effectLst/>
            </a:endParaRPr>
          </a:p>
          <a:p>
            <a:pPr algn="just"/>
            <a:endParaRPr lang="en-US" sz="2000" dirty="0"/>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E0296A-9DE7-FE16-E939-21F6AA9E2FB7}"/>
              </a:ext>
            </a:extLst>
          </p:cNvPr>
          <p:cNvPicPr>
            <a:picLocks noChangeAspect="1"/>
          </p:cNvPicPr>
          <p:nvPr/>
        </p:nvPicPr>
        <p:blipFill>
          <a:blip r:embed="rId2"/>
          <a:stretch>
            <a:fillRect/>
          </a:stretch>
        </p:blipFill>
        <p:spPr>
          <a:xfrm>
            <a:off x="6257813" y="1782981"/>
            <a:ext cx="5290720" cy="3655918"/>
          </a:xfrm>
          <a:prstGeom prst="rect">
            <a:avLst/>
          </a:prstGeom>
        </p:spPr>
      </p:pic>
      <p:grpSp>
        <p:nvGrpSpPr>
          <p:cNvPr id="33" name="Group 19">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1" name="Isosceles Triangle 20">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8410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377D2B4-AC4C-3E43-9710-21C50C5ED49C}"/>
              </a:ext>
            </a:extLst>
          </p:cNvPr>
          <p:cNvSpPr txBox="1"/>
          <p:nvPr/>
        </p:nvSpPr>
        <p:spPr>
          <a:xfrm>
            <a:off x="1028700" y="190501"/>
            <a:ext cx="2886075" cy="2486024"/>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bg1"/>
                </a:solidFill>
                <a:latin typeface="+mj-lt"/>
                <a:ea typeface="+mj-ea"/>
                <a:cs typeface="+mj-cs"/>
              </a:rPr>
              <a:t>Conclusions</a:t>
            </a:r>
          </a:p>
        </p:txBody>
      </p:sp>
      <p:sp>
        <p:nvSpPr>
          <p:cNvPr id="3" name="TextBox 2">
            <a:extLst>
              <a:ext uri="{FF2B5EF4-FFF2-40B4-BE49-F238E27FC236}">
                <a16:creationId xmlns:a16="http://schemas.microsoft.com/office/drawing/2014/main" id="{FDC1B10E-521D-F03A-7BF9-0914884A1304}"/>
              </a:ext>
            </a:extLst>
          </p:cNvPr>
          <p:cNvSpPr txBox="1"/>
          <p:nvPr/>
        </p:nvSpPr>
        <p:spPr>
          <a:xfrm>
            <a:off x="800100" y="3429000"/>
            <a:ext cx="10980222" cy="3139321"/>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users can also identify the bad </a:t>
            </a:r>
            <a:r>
              <a:rPr lang="en-US" sz="2000" dirty="0" err="1"/>
              <a:t>urls</a:t>
            </a:r>
            <a:r>
              <a:rPr lang="en-US" sz="2000" dirty="0"/>
              <a:t> by following the below protocols</a:t>
            </a:r>
          </a:p>
          <a:p>
            <a:pPr marL="742950" lvl="1" indent="-285750">
              <a:buFont typeface="Arial" panose="020B0604020202020204" pitchFamily="34" charset="0"/>
              <a:buChar char="•"/>
            </a:pPr>
            <a:r>
              <a:rPr lang="en-US" sz="2000" dirty="0"/>
              <a:t>Consider the Source</a:t>
            </a:r>
          </a:p>
          <a:p>
            <a:pPr marL="742950" lvl="1" indent="-285750">
              <a:buFont typeface="Arial" panose="020B0604020202020204" pitchFamily="34" charset="0"/>
              <a:buChar char="•"/>
            </a:pPr>
            <a:r>
              <a:rPr lang="en-US" sz="2000" dirty="0"/>
              <a:t>Spellcheck the address</a:t>
            </a:r>
          </a:p>
          <a:p>
            <a:pPr marL="742950" lvl="1" indent="-285750">
              <a:buFont typeface="Arial" panose="020B0604020202020204" pitchFamily="34" charset="0"/>
              <a:buChar char="•"/>
            </a:pPr>
            <a:r>
              <a:rPr lang="en-US" sz="2000" dirty="0"/>
              <a:t>Vet that URL before you click</a:t>
            </a:r>
          </a:p>
          <a:p>
            <a:pPr marL="742950" lvl="1" indent="-285750">
              <a:buFont typeface="Arial" panose="020B0604020202020204" pitchFamily="34" charset="0"/>
              <a:buChar char="•"/>
            </a:pPr>
            <a:r>
              <a:rPr lang="en-US" sz="2000" dirty="0"/>
              <a:t>Investigate the website</a:t>
            </a:r>
          </a:p>
          <a:p>
            <a:pPr marL="742950" lvl="1" indent="-285750">
              <a:buFont typeface="Arial" panose="020B0604020202020204" pitchFamily="34" charset="0"/>
              <a:buChar char="•"/>
            </a:pPr>
            <a:r>
              <a:rPr lang="en-US" sz="2000" dirty="0"/>
              <a:t>Proofread that site</a:t>
            </a:r>
          </a:p>
          <a:p>
            <a:pPr marL="285750" indent="-285750">
              <a:buFont typeface="Arial" panose="020B0604020202020204" pitchFamily="34" charset="0"/>
              <a:buChar char="•"/>
            </a:pPr>
            <a:r>
              <a:rPr lang="en-US" sz="2000" dirty="0"/>
              <a:t>And if the user finds it as a bad URLS, they need to report it so the concerned officials would block or disable the URLS. Here’s the link </a:t>
            </a:r>
            <a:r>
              <a:rPr lang="en-US" sz="2000" b="1" i="0" u="none" strike="noStrike" dirty="0">
                <a:solidFill>
                  <a:srgbClr val="010041"/>
                </a:solidFill>
                <a:effectLst/>
                <a:hlinkClick r:id="rId2"/>
              </a:rPr>
              <a:t>phishing-report@us-cert.gov</a:t>
            </a:r>
            <a:endParaRPr lang="en-US" sz="2000" b="1" i="0" u="none" strike="noStrike" dirty="0">
              <a:solidFill>
                <a:srgbClr val="010041"/>
              </a:solidFill>
              <a:effectLst/>
            </a:endParaRPr>
          </a:p>
          <a:p>
            <a:pPr marL="285750" indent="-285750">
              <a:buFont typeface="Arial" panose="020B0604020202020204" pitchFamily="34" charset="0"/>
              <a:buChar char="•"/>
            </a:pPr>
            <a:r>
              <a:rPr lang="en-US" sz="2000" u="none" strike="noStrike" dirty="0">
                <a:solidFill>
                  <a:srgbClr val="010041"/>
                </a:solidFill>
              </a:rPr>
              <a:t>UTA students can also report the bad </a:t>
            </a:r>
            <a:r>
              <a:rPr lang="en-US" sz="2000" u="none" strike="noStrike" dirty="0" err="1">
                <a:solidFill>
                  <a:srgbClr val="010041"/>
                </a:solidFill>
              </a:rPr>
              <a:t>Url</a:t>
            </a:r>
            <a:r>
              <a:rPr lang="en-US" sz="2000" dirty="0" err="1">
                <a:solidFill>
                  <a:srgbClr val="010041"/>
                </a:solidFill>
              </a:rPr>
              <a:t>s</a:t>
            </a:r>
            <a:r>
              <a:rPr lang="en-US" sz="2000" u="none" strike="noStrike" dirty="0">
                <a:solidFill>
                  <a:srgbClr val="010041"/>
                </a:solidFill>
              </a:rPr>
              <a:t> to the university at </a:t>
            </a:r>
            <a:r>
              <a:rPr lang="en-US" sz="2000" b="1" u="sng" strike="noStrike" dirty="0" err="1">
                <a:solidFill>
                  <a:schemeClr val="accent1"/>
                </a:solidFill>
              </a:rPr>
              <a:t>phish@uta.edu</a:t>
            </a:r>
            <a:endParaRPr lang="en-US" sz="2000" b="1" u="sng" strike="noStrike" dirty="0">
              <a:solidFill>
                <a:schemeClr val="accent1"/>
              </a:solidFill>
            </a:endParaRPr>
          </a:p>
          <a:p>
            <a:endParaRPr lang="en-US" dirty="0"/>
          </a:p>
        </p:txBody>
      </p:sp>
    </p:spTree>
    <p:extLst>
      <p:ext uri="{BB962C8B-B14F-4D97-AF65-F5344CB8AC3E}">
        <p14:creationId xmlns:p14="http://schemas.microsoft.com/office/powerpoint/2010/main" val="563487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D58E966-456A-48F4-81B4-C4D0C0020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a:extLst>
              <a:ext uri="{FF2B5EF4-FFF2-40B4-BE49-F238E27FC236}">
                <a16:creationId xmlns:a16="http://schemas.microsoft.com/office/drawing/2014/main" id="{5523C670-74D7-4ED8-BA51-B6FB65570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54331"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BAEEE533-7CA5-4134-A14A-8575F66C6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6901"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E64B7817-E956-406B-A85B-5AEF36B1F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8912"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92FC9C1F-8CBA-4083-8724-3735C556D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1691" y="1124043"/>
            <a:ext cx="6477233"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E6C9A23-DEFE-EF42-A26F-6C0AC2C15238}"/>
              </a:ext>
            </a:extLst>
          </p:cNvPr>
          <p:cNvSpPr>
            <a:spLocks noGrp="1"/>
          </p:cNvSpPr>
          <p:nvPr>
            <p:ph type="title"/>
          </p:nvPr>
        </p:nvSpPr>
        <p:spPr>
          <a:xfrm>
            <a:off x="1371599" y="1445775"/>
            <a:ext cx="5385391" cy="3342435"/>
          </a:xfrm>
        </p:spPr>
        <p:txBody>
          <a:bodyPr vert="horz" lIns="91440" tIns="45720" rIns="91440" bIns="45720" rtlCol="0" anchor="ctr">
            <a:normAutofit/>
          </a:bodyPr>
          <a:lstStyle/>
          <a:p>
            <a:pPr algn="r"/>
            <a:r>
              <a:rPr lang="en-US" sz="6000" kern="1200">
                <a:solidFill>
                  <a:srgbClr val="FFFFFF"/>
                </a:solidFill>
                <a:latin typeface="+mj-lt"/>
                <a:ea typeface="+mj-ea"/>
                <a:cs typeface="+mj-cs"/>
              </a:rPr>
              <a:t>Thank you</a:t>
            </a:r>
          </a:p>
        </p:txBody>
      </p:sp>
    </p:spTree>
    <p:extLst>
      <p:ext uri="{BB962C8B-B14F-4D97-AF65-F5344CB8AC3E}">
        <p14:creationId xmlns:p14="http://schemas.microsoft.com/office/powerpoint/2010/main" val="3872472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0A76BBC-7DA1-8907-A0E4-D753493085EC}"/>
              </a:ext>
            </a:extLst>
          </p:cNvPr>
          <p:cNvPicPr>
            <a:picLocks noChangeAspect="1"/>
          </p:cNvPicPr>
          <p:nvPr/>
        </p:nvPicPr>
        <p:blipFill>
          <a:blip r:embed="rId2"/>
          <a:stretch>
            <a:fillRect/>
          </a:stretch>
        </p:blipFill>
        <p:spPr>
          <a:xfrm>
            <a:off x="6348787" y="1306287"/>
            <a:ext cx="4905003" cy="4049484"/>
          </a:xfrm>
          <a:prstGeom prst="rect">
            <a:avLst/>
          </a:prstGeom>
        </p:spPr>
      </p:pic>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2A77F57-3359-2682-BD1D-EFE2D7E4F88E}"/>
              </a:ext>
            </a:extLst>
          </p:cNvPr>
          <p:cNvPicPr>
            <a:picLocks noChangeAspect="1"/>
          </p:cNvPicPr>
          <p:nvPr/>
        </p:nvPicPr>
        <p:blipFill>
          <a:blip r:embed="rId3"/>
          <a:stretch>
            <a:fillRect/>
          </a:stretch>
        </p:blipFill>
        <p:spPr>
          <a:xfrm>
            <a:off x="1074121" y="1306286"/>
            <a:ext cx="4769093" cy="4049483"/>
          </a:xfrm>
          <a:prstGeom prst="rect">
            <a:avLst/>
          </a:prstGeom>
        </p:spPr>
      </p:pic>
    </p:spTree>
    <p:extLst>
      <p:ext uri="{BB962C8B-B14F-4D97-AF65-F5344CB8AC3E}">
        <p14:creationId xmlns:p14="http://schemas.microsoft.com/office/powerpoint/2010/main" val="364810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0A1E04-5B8C-5ED2-C183-73625E36565B}"/>
              </a:ext>
            </a:extLst>
          </p:cNvPr>
          <p:cNvSpPr>
            <a:spLocks noGrp="1"/>
          </p:cNvSpPr>
          <p:nvPr>
            <p:ph type="title"/>
          </p:nvPr>
        </p:nvSpPr>
        <p:spPr>
          <a:xfrm>
            <a:off x="686834" y="1153572"/>
            <a:ext cx="3200400" cy="4461163"/>
          </a:xfrm>
        </p:spPr>
        <p:txBody>
          <a:bodyPr>
            <a:normAutofit/>
          </a:bodyPr>
          <a:lstStyle/>
          <a:p>
            <a:r>
              <a:rPr lang="en-US" u="sng">
                <a:solidFill>
                  <a:srgbClr val="FFFFFF"/>
                </a:solidFill>
                <a:latin typeface="+mn-lt"/>
              </a:rPr>
              <a:t>Common URL </a:t>
            </a:r>
            <a:r>
              <a:rPr lang="en-US" i="0" u="sng">
                <a:solidFill>
                  <a:srgbClr val="FFFFFF"/>
                </a:solidFill>
                <a:effectLst/>
                <a:latin typeface="+mn-lt"/>
              </a:rPr>
              <a:t>Phishing Techniques</a:t>
            </a:r>
            <a:endParaRPr lang="en-US" u="sng">
              <a:solidFill>
                <a:srgbClr val="FFFFFF"/>
              </a:solidFill>
              <a:latin typeface="+mn-lt"/>
            </a:endParaRPr>
          </a:p>
        </p:txBody>
      </p:sp>
      <p:sp>
        <p:nvSpPr>
          <p:cNvPr id="35"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Content Placeholder 2">
            <a:extLst>
              <a:ext uri="{FF2B5EF4-FFF2-40B4-BE49-F238E27FC236}">
                <a16:creationId xmlns:a16="http://schemas.microsoft.com/office/drawing/2014/main" id="{F0F15CBD-3CC1-22AE-86A1-4B1AC1752700}"/>
              </a:ext>
            </a:extLst>
          </p:cNvPr>
          <p:cNvSpPr>
            <a:spLocks noGrp="1"/>
          </p:cNvSpPr>
          <p:nvPr>
            <p:ph idx="1"/>
          </p:nvPr>
        </p:nvSpPr>
        <p:spPr>
          <a:xfrm>
            <a:off x="4329114" y="591344"/>
            <a:ext cx="7024686" cy="5585619"/>
          </a:xfrm>
        </p:spPr>
        <p:txBody>
          <a:bodyPr anchor="ctr">
            <a:normAutofit/>
          </a:bodyPr>
          <a:lstStyle/>
          <a:p>
            <a:r>
              <a:rPr lang="en-US" sz="2000" b="1" i="0" dirty="0">
                <a:effectLst/>
                <a:latin typeface="Open Sans" panose="020B0606030504020204" pitchFamily="34" charset="0"/>
              </a:rPr>
              <a:t>Mixing legitimate links with malicious links</a:t>
            </a:r>
          </a:p>
          <a:p>
            <a:pPr marL="0" indent="0">
              <a:buNone/>
            </a:pPr>
            <a:r>
              <a:rPr lang="en-US" sz="2000" i="0" dirty="0">
                <a:effectLst/>
                <a:latin typeface="Open Sans" panose="020B0606030504020204" pitchFamily="34" charset="0"/>
              </a:rPr>
              <a:t>This is the most common way th</a:t>
            </a:r>
            <a:r>
              <a:rPr lang="en-US" sz="2000" dirty="0">
                <a:latin typeface="Open Sans" panose="020B0606030504020204" pitchFamily="34" charset="0"/>
              </a:rPr>
              <a:t>e hackers would use and the for example </a:t>
            </a:r>
            <a:r>
              <a:rPr lang="en-US" sz="2000" b="0" i="0" dirty="0">
                <a:effectLst/>
                <a:latin typeface="Open Sans" panose="020B0606030504020204" pitchFamily="34" charset="0"/>
              </a:rPr>
              <a:t>the email may contain links to pages on the </a:t>
            </a:r>
            <a:r>
              <a:rPr lang="en-US" sz="2000" b="0" i="0" dirty="0" err="1">
                <a:effectLst/>
                <a:latin typeface="Open Sans" panose="020B0606030504020204" pitchFamily="34" charset="0"/>
              </a:rPr>
              <a:t>irs.gov</a:t>
            </a:r>
            <a:r>
              <a:rPr lang="en-US" sz="2000" b="0" i="0" dirty="0">
                <a:effectLst/>
                <a:latin typeface="Open Sans" panose="020B0606030504020204" pitchFamily="34" charset="0"/>
              </a:rPr>
              <a:t> website but have a “click here to secure your account” button that leads to an illegitimate site.</a:t>
            </a:r>
            <a:endParaRPr lang="en-US" sz="2000" b="1" i="0" dirty="0">
              <a:effectLst/>
              <a:latin typeface="Open Sans" panose="020B0606030504020204" pitchFamily="34" charset="0"/>
            </a:endParaRPr>
          </a:p>
          <a:p>
            <a:r>
              <a:rPr lang="en-US" sz="2000" b="1" i="0" dirty="0">
                <a:effectLst/>
                <a:latin typeface="Open Sans" panose="020B0606030504020204" pitchFamily="34" charset="0"/>
              </a:rPr>
              <a:t>Abusing Redirects</a:t>
            </a:r>
          </a:p>
          <a:p>
            <a:pPr marL="0" indent="0">
              <a:buNone/>
            </a:pPr>
            <a:r>
              <a:rPr lang="en-US" sz="2000" b="0" i="0" dirty="0">
                <a:effectLst/>
                <a:latin typeface="Open Sans" panose="020B0606030504020204" pitchFamily="34" charset="0"/>
              </a:rPr>
              <a:t>In this instance, users are directed to a legitimate webpage after giving their credentials or opening malicious software. This diverts them from thinking anything is awry.</a:t>
            </a:r>
            <a:endParaRPr lang="en-US" sz="2000" b="1" dirty="0">
              <a:latin typeface="Open Sans" panose="020B0606030504020204" pitchFamily="34" charset="0"/>
            </a:endParaRPr>
          </a:p>
          <a:p>
            <a:r>
              <a:rPr lang="en-US" sz="2000" b="1" i="0" dirty="0">
                <a:effectLst/>
                <a:latin typeface="Open Sans" panose="020B0606030504020204" pitchFamily="34" charset="0"/>
              </a:rPr>
              <a:t>Obfuscating Malware with Images</a:t>
            </a:r>
          </a:p>
          <a:p>
            <a:pPr marL="0" indent="0">
              <a:buNone/>
            </a:pPr>
            <a:r>
              <a:rPr lang="en-US" sz="2000" b="0" i="0" dirty="0">
                <a:effectLst/>
                <a:latin typeface="Open Sans" panose="020B0606030504020204" pitchFamily="34" charset="0"/>
              </a:rPr>
              <a:t>Many cyber criminals use images of text to hide malware from basic filters, which scan textual content. If the filters see an email with little to no text, they may mark it as safe without noticing the malware.</a:t>
            </a:r>
            <a:endParaRPr lang="en-US" sz="2000" dirty="0"/>
          </a:p>
        </p:txBody>
      </p:sp>
    </p:spTree>
    <p:extLst>
      <p:ext uri="{BB962C8B-B14F-4D97-AF65-F5344CB8AC3E}">
        <p14:creationId xmlns:p14="http://schemas.microsoft.com/office/powerpoint/2010/main" val="3975292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E42450-1C4C-94D7-4225-41AECA9A6A15}"/>
              </a:ext>
            </a:extLst>
          </p:cNvPr>
          <p:cNvSpPr>
            <a:spLocks noGrp="1"/>
          </p:cNvSpPr>
          <p:nvPr>
            <p:ph type="title"/>
          </p:nvPr>
        </p:nvSpPr>
        <p:spPr>
          <a:xfrm>
            <a:off x="320634" y="609600"/>
            <a:ext cx="5601196" cy="1330840"/>
          </a:xfrm>
        </p:spPr>
        <p:txBody>
          <a:bodyPr>
            <a:normAutofit/>
          </a:bodyPr>
          <a:lstStyle/>
          <a:p>
            <a:r>
              <a:rPr lang="en-US" b="1" dirty="0"/>
              <a:t>Data Description and Source</a:t>
            </a:r>
          </a:p>
        </p:txBody>
      </p:sp>
      <p:sp>
        <p:nvSpPr>
          <p:cNvPr id="3" name="Content Placeholder 2">
            <a:extLst>
              <a:ext uri="{FF2B5EF4-FFF2-40B4-BE49-F238E27FC236}">
                <a16:creationId xmlns:a16="http://schemas.microsoft.com/office/drawing/2014/main" id="{58A933F6-7767-D020-5269-EEEE7068F01E}"/>
              </a:ext>
            </a:extLst>
          </p:cNvPr>
          <p:cNvSpPr>
            <a:spLocks noGrp="1"/>
          </p:cNvSpPr>
          <p:nvPr>
            <p:ph idx="1"/>
          </p:nvPr>
        </p:nvSpPr>
        <p:spPr>
          <a:xfrm>
            <a:off x="320634" y="2194102"/>
            <a:ext cx="5254436" cy="4491706"/>
          </a:xfrm>
        </p:spPr>
        <p:txBody>
          <a:bodyPr>
            <a:normAutofit/>
          </a:bodyPr>
          <a:lstStyle/>
          <a:p>
            <a:r>
              <a:rPr lang="en-US" sz="2000" dirty="0"/>
              <a:t>Source – Kaggle </a:t>
            </a:r>
          </a:p>
          <a:p>
            <a:pPr marL="0" indent="0">
              <a:buNone/>
            </a:pPr>
            <a:r>
              <a:rPr lang="en-US" sz="2000" b="0" i="0" dirty="0">
                <a:effectLst/>
                <a:latin typeface="Arial" panose="020B0604020202020204" pitchFamily="34" charset="0"/>
                <a:hlinkClick r:id="rId2"/>
              </a:rPr>
              <a:t>https://www.kaggle.com/datasets/taruntiwarihp/phishing-site-urls</a:t>
            </a:r>
            <a:r>
              <a:rPr lang="en-US" sz="2000" b="0" i="0" dirty="0">
                <a:effectLst/>
                <a:latin typeface="Arial" panose="020B0604020202020204" pitchFamily="34" charset="0"/>
              </a:rPr>
              <a:t> </a:t>
            </a:r>
          </a:p>
          <a:p>
            <a:r>
              <a:rPr lang="en-US" sz="2000" b="0" i="0" dirty="0">
                <a:effectLst/>
                <a:latin typeface="Arial" panose="020B0604020202020204" pitchFamily="34" charset="0"/>
              </a:rPr>
              <a:t>Data - 5,49,346</a:t>
            </a:r>
          </a:p>
          <a:p>
            <a:r>
              <a:rPr lang="en-US" sz="2000" dirty="0">
                <a:latin typeface="Arial" panose="020B0604020202020204" pitchFamily="34" charset="0"/>
              </a:rPr>
              <a:t>There are 2 columns – </a:t>
            </a:r>
          </a:p>
          <a:p>
            <a:pPr marL="0" indent="0">
              <a:buNone/>
            </a:pPr>
            <a:r>
              <a:rPr lang="en-US" sz="2000" dirty="0">
                <a:latin typeface="Arial" panose="020B0604020202020204" pitchFamily="34" charset="0"/>
              </a:rPr>
              <a:t>      URL and label</a:t>
            </a:r>
          </a:p>
          <a:p>
            <a:r>
              <a:rPr lang="en-US" sz="2000" dirty="0">
                <a:latin typeface="Arial" panose="020B0604020202020204" pitchFamily="34" charset="0"/>
              </a:rPr>
              <a:t>Label is further divided into good and bad based on the </a:t>
            </a:r>
            <a:r>
              <a:rPr lang="en-US" sz="2000" b="0" i="0" dirty="0">
                <a:effectLst/>
                <a:latin typeface="Arial" panose="020B0604020202020204" pitchFamily="34" charset="0"/>
              </a:rPr>
              <a:t>malicious stuff in the </a:t>
            </a:r>
            <a:r>
              <a:rPr lang="en-US" sz="2000" b="0" i="0" dirty="0" err="1">
                <a:effectLst/>
                <a:latin typeface="Arial" panose="020B0604020202020204" pitchFamily="34" charset="0"/>
              </a:rPr>
              <a:t>url</a:t>
            </a:r>
            <a:r>
              <a:rPr lang="en-US" sz="2000" dirty="0">
                <a:latin typeface="Arial" panose="020B0604020202020204" pitchFamily="34" charset="0"/>
              </a:rPr>
              <a:t>.</a:t>
            </a:r>
          </a:p>
          <a:p>
            <a:endParaRPr lang="en-US" sz="2000" dirty="0">
              <a:latin typeface="Arial" panose="020B0604020202020204" pitchFamily="34" charset="0"/>
            </a:endParaRPr>
          </a:p>
          <a:p>
            <a:endParaRPr lang="en-US" sz="2000" dirty="0">
              <a:latin typeface="Arial" panose="020B0604020202020204" pitchFamily="34" charset="0"/>
            </a:endParaRPr>
          </a:p>
        </p:txBody>
      </p:sp>
      <p:pic>
        <p:nvPicPr>
          <p:cNvPr id="4" name="Picture 3">
            <a:extLst>
              <a:ext uri="{FF2B5EF4-FFF2-40B4-BE49-F238E27FC236}">
                <a16:creationId xmlns:a16="http://schemas.microsoft.com/office/drawing/2014/main" id="{A7A9F902-E92F-7CE9-0A28-480566A2B0E0}"/>
              </a:ext>
            </a:extLst>
          </p:cNvPr>
          <p:cNvPicPr>
            <a:picLocks noChangeAspect="1"/>
          </p:cNvPicPr>
          <p:nvPr/>
        </p:nvPicPr>
        <p:blipFill>
          <a:blip r:embed="rId3"/>
          <a:stretch>
            <a:fillRect/>
          </a:stretch>
        </p:blipFill>
        <p:spPr>
          <a:xfrm>
            <a:off x="6880610" y="1929982"/>
            <a:ext cx="4737650" cy="3020250"/>
          </a:xfrm>
          <a:prstGeom prst="rect">
            <a:avLst/>
          </a:prstGeom>
        </p:spPr>
      </p:pic>
    </p:spTree>
    <p:extLst>
      <p:ext uri="{BB962C8B-B14F-4D97-AF65-F5344CB8AC3E}">
        <p14:creationId xmlns:p14="http://schemas.microsoft.com/office/powerpoint/2010/main" val="301702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840A9A-6B9F-54F8-D284-DA9806ADCC8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No null values in the dataset</a:t>
            </a:r>
            <a:br>
              <a:rPr lang="en-US" sz="2600">
                <a:solidFill>
                  <a:srgbClr val="FFFFFF"/>
                </a:solidFill>
              </a:rPr>
            </a:br>
            <a:endParaRPr lang="en-US" sz="2600" dirty="0">
              <a:solidFill>
                <a:srgbClr val="FFFFFF"/>
              </a:solidFill>
            </a:endParaRPr>
          </a:p>
        </p:txBody>
      </p:sp>
      <p:pic>
        <p:nvPicPr>
          <p:cNvPr id="4" name="Picture 3" descr="Text&#10;&#10;Description automatically generated with medium confidence">
            <a:extLst>
              <a:ext uri="{FF2B5EF4-FFF2-40B4-BE49-F238E27FC236}">
                <a16:creationId xmlns:a16="http://schemas.microsoft.com/office/drawing/2014/main" id="{0BE72988-65A5-1C8B-7AAC-320826E7A029}"/>
              </a:ext>
            </a:extLst>
          </p:cNvPr>
          <p:cNvPicPr>
            <a:picLocks noChangeAspect="1"/>
          </p:cNvPicPr>
          <p:nvPr/>
        </p:nvPicPr>
        <p:blipFill>
          <a:blip r:embed="rId2"/>
          <a:stretch>
            <a:fillRect/>
          </a:stretch>
        </p:blipFill>
        <p:spPr>
          <a:xfrm>
            <a:off x="4038600" y="1664929"/>
            <a:ext cx="7188199" cy="2930810"/>
          </a:xfrm>
          <a:prstGeom prst="rect">
            <a:avLst/>
          </a:prstGeom>
        </p:spPr>
      </p:pic>
      <p:sp>
        <p:nvSpPr>
          <p:cNvPr id="3" name="Content Placeholder 2">
            <a:extLst>
              <a:ext uri="{FF2B5EF4-FFF2-40B4-BE49-F238E27FC236}">
                <a16:creationId xmlns:a16="http://schemas.microsoft.com/office/drawing/2014/main" id="{0F4CF699-A119-C728-7DFF-69DE06EBFB3A}"/>
              </a:ext>
            </a:extLst>
          </p:cNvPr>
          <p:cNvSpPr>
            <a:spLocks noGrp="1"/>
          </p:cNvSpPr>
          <p:nvPr>
            <p:ph idx="1"/>
          </p:nvPr>
        </p:nvSpPr>
        <p:spPr>
          <a:xfrm>
            <a:off x="4038600" y="4884873"/>
            <a:ext cx="7188199" cy="1292090"/>
          </a:xfrm>
        </p:spPr>
        <p:txBody>
          <a:bodyPr>
            <a:normAutofit/>
          </a:bodyPr>
          <a:lstStyle/>
          <a:p>
            <a:endParaRPr lang="en-US" sz="1800" dirty="0"/>
          </a:p>
          <a:p>
            <a:pPr marL="0" indent="0">
              <a:buNone/>
            </a:pPr>
            <a:endParaRPr lang="en-US" sz="1800" dirty="0"/>
          </a:p>
          <a:p>
            <a:pPr marL="0" indent="0">
              <a:buNone/>
            </a:pPr>
            <a:endParaRPr lang="en-US" sz="1800" dirty="0"/>
          </a:p>
          <a:p>
            <a:endParaRPr lang="en-US" sz="1800" dirty="0"/>
          </a:p>
        </p:txBody>
      </p:sp>
    </p:spTree>
    <p:extLst>
      <p:ext uri="{BB962C8B-B14F-4D97-AF65-F5344CB8AC3E}">
        <p14:creationId xmlns:p14="http://schemas.microsoft.com/office/powerpoint/2010/main" val="1337138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DA239E5B-02D1-040F-4D66-87CDE843B030}"/>
              </a:ext>
            </a:extLst>
          </p:cNvPr>
          <p:cNvSpPr>
            <a:spLocks noGrp="1"/>
          </p:cNvSpPr>
          <p:nvPr>
            <p:ph idx="1"/>
          </p:nvPr>
        </p:nvSpPr>
        <p:spPr>
          <a:xfrm>
            <a:off x="1139635" y="2546161"/>
            <a:ext cx="3200451" cy="2985929"/>
          </a:xfrm>
        </p:spPr>
        <p:txBody>
          <a:bodyPr anchor="t">
            <a:normAutofit/>
          </a:bodyPr>
          <a:lstStyle/>
          <a:p>
            <a:r>
              <a:rPr lang="en-US" sz="2400" dirty="0">
                <a:solidFill>
                  <a:srgbClr val="FEFFFF"/>
                </a:solidFill>
              </a:rPr>
              <a:t>Checked and Removed duplicates – 42151 count</a:t>
            </a:r>
          </a:p>
          <a:p>
            <a:endParaRPr lang="en-US" sz="2400" dirty="0">
              <a:solidFill>
                <a:srgbClr val="FEFFFF"/>
              </a:solidFill>
            </a:endParaRPr>
          </a:p>
          <a:p>
            <a:pPr marL="0" indent="0">
              <a:buNone/>
            </a:pPr>
            <a:endParaRPr lang="en-US" sz="2400" dirty="0">
              <a:solidFill>
                <a:srgbClr val="FEFFFF"/>
              </a:solidFill>
            </a:endParaRPr>
          </a:p>
          <a:p>
            <a:endParaRPr lang="en-US" sz="2400" dirty="0">
              <a:solidFill>
                <a:srgbClr val="FEFFFF"/>
              </a:solidFill>
            </a:endParaRPr>
          </a:p>
          <a:p>
            <a:endParaRPr lang="en-US" sz="2400" dirty="0">
              <a:solidFill>
                <a:srgbClr val="FEFFFF"/>
              </a:solidFill>
            </a:endParaRPr>
          </a:p>
        </p:txBody>
      </p:sp>
      <p:pic>
        <p:nvPicPr>
          <p:cNvPr id="5" name="Picture 4" descr="A page of a book&#10;&#10;Description automatically generated with low confidence">
            <a:extLst>
              <a:ext uri="{FF2B5EF4-FFF2-40B4-BE49-F238E27FC236}">
                <a16:creationId xmlns:a16="http://schemas.microsoft.com/office/drawing/2014/main" id="{7A7A41B4-B9CD-7423-CCB7-24C360553E2F}"/>
              </a:ext>
            </a:extLst>
          </p:cNvPr>
          <p:cNvPicPr>
            <a:picLocks noChangeAspect="1"/>
          </p:cNvPicPr>
          <p:nvPr/>
        </p:nvPicPr>
        <p:blipFill>
          <a:blip r:embed="rId2"/>
          <a:stretch>
            <a:fillRect/>
          </a:stretch>
        </p:blipFill>
        <p:spPr>
          <a:xfrm>
            <a:off x="4998268" y="1046005"/>
            <a:ext cx="6539075" cy="4446570"/>
          </a:xfrm>
          <a:prstGeom prst="rect">
            <a:avLst/>
          </a:prstGeom>
        </p:spPr>
      </p:pic>
      <p:sp>
        <p:nvSpPr>
          <p:cNvPr id="7" name="TextBox 6">
            <a:extLst>
              <a:ext uri="{FF2B5EF4-FFF2-40B4-BE49-F238E27FC236}">
                <a16:creationId xmlns:a16="http://schemas.microsoft.com/office/drawing/2014/main" id="{A9D7E427-4B3D-E8E4-71DF-9AC835EBF088}"/>
              </a:ext>
            </a:extLst>
          </p:cNvPr>
          <p:cNvSpPr txBox="1"/>
          <p:nvPr/>
        </p:nvSpPr>
        <p:spPr>
          <a:xfrm>
            <a:off x="6722745" y="5652067"/>
            <a:ext cx="6100762" cy="523220"/>
          </a:xfrm>
          <a:prstGeom prst="rect">
            <a:avLst/>
          </a:prstGeom>
          <a:noFill/>
        </p:spPr>
        <p:txBody>
          <a:bodyPr wrap="square">
            <a:spAutoFit/>
          </a:bodyPr>
          <a:lstStyle/>
          <a:p>
            <a:r>
              <a:rPr lang="en-US" sz="2800" b="1" dirty="0" err="1"/>
              <a:t>StopWords</a:t>
            </a:r>
            <a:endParaRPr lang="en-US" b="1" dirty="0"/>
          </a:p>
        </p:txBody>
      </p:sp>
    </p:spTree>
    <p:extLst>
      <p:ext uri="{BB962C8B-B14F-4D97-AF65-F5344CB8AC3E}">
        <p14:creationId xmlns:p14="http://schemas.microsoft.com/office/powerpoint/2010/main" val="193893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37C73-CF70-A3AA-0C9B-8E6D0C03D75B}"/>
              </a:ext>
            </a:extLst>
          </p:cNvPr>
          <p:cNvSpPr>
            <a:spLocks noGrp="1"/>
          </p:cNvSpPr>
          <p:nvPr>
            <p:ph type="title" idx="4294967295"/>
          </p:nvPr>
        </p:nvSpPr>
        <p:spPr>
          <a:xfrm>
            <a:off x="546351" y="433545"/>
            <a:ext cx="11139854" cy="930447"/>
          </a:xfrm>
          <a:prstGeom prst="ellipse">
            <a:avLst/>
          </a:prstGeom>
        </p:spPr>
        <p:txBody>
          <a:bodyPr vert="horz" lIns="91440" tIns="45720" rIns="91440" bIns="45720" rtlCol="0" anchor="b">
            <a:normAutofit/>
          </a:bodyPr>
          <a:lstStyle/>
          <a:p>
            <a:pPr algn="ctr"/>
            <a:r>
              <a:rPr lang="en-US" sz="3800">
                <a:solidFill>
                  <a:srgbClr val="FFFFFF"/>
                </a:solidFill>
              </a:rPr>
              <a:t>Word Cloud</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E1379641-5B2E-F44F-81E0-699376EB9042}"/>
              </a:ext>
            </a:extLst>
          </p:cNvPr>
          <p:cNvPicPr>
            <a:picLocks noChangeAspect="1"/>
          </p:cNvPicPr>
          <p:nvPr/>
        </p:nvPicPr>
        <p:blipFill>
          <a:blip r:embed="rId2"/>
          <a:stretch>
            <a:fillRect/>
          </a:stretch>
        </p:blipFill>
        <p:spPr>
          <a:xfrm>
            <a:off x="701038" y="2426818"/>
            <a:ext cx="4716975" cy="3997637"/>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a:extLst>
              <a:ext uri="{FF2B5EF4-FFF2-40B4-BE49-F238E27FC236}">
                <a16:creationId xmlns:a16="http://schemas.microsoft.com/office/drawing/2014/main" id="{CB2517E8-F13D-3D4A-B550-ADC304013B3A}"/>
              </a:ext>
            </a:extLst>
          </p:cNvPr>
          <p:cNvPicPr>
            <a:picLocks noChangeAspect="1"/>
          </p:cNvPicPr>
          <p:nvPr/>
        </p:nvPicPr>
        <p:blipFill>
          <a:blip r:embed="rId3"/>
          <a:stretch>
            <a:fillRect/>
          </a:stretch>
        </p:blipFill>
        <p:spPr>
          <a:xfrm>
            <a:off x="6453550" y="2426818"/>
            <a:ext cx="5438962" cy="3997637"/>
          </a:xfrm>
          <a:prstGeom prst="rect">
            <a:avLst/>
          </a:prstGeom>
        </p:spPr>
      </p:pic>
      <p:sp>
        <p:nvSpPr>
          <p:cNvPr id="8" name="TextBox 7">
            <a:extLst>
              <a:ext uri="{FF2B5EF4-FFF2-40B4-BE49-F238E27FC236}">
                <a16:creationId xmlns:a16="http://schemas.microsoft.com/office/drawing/2014/main" id="{7BE402FB-500F-7A4D-88E1-36F127B714A0}"/>
              </a:ext>
            </a:extLst>
          </p:cNvPr>
          <p:cNvSpPr txBox="1"/>
          <p:nvPr/>
        </p:nvSpPr>
        <p:spPr>
          <a:xfrm>
            <a:off x="2499916" y="6381849"/>
            <a:ext cx="1119217" cy="369332"/>
          </a:xfrm>
          <a:prstGeom prst="rect">
            <a:avLst/>
          </a:prstGeom>
          <a:noFill/>
        </p:spPr>
        <p:txBody>
          <a:bodyPr wrap="none" rtlCol="0">
            <a:spAutoFit/>
          </a:bodyPr>
          <a:lstStyle/>
          <a:p>
            <a:r>
              <a:rPr lang="en-US" dirty="0"/>
              <a:t>Good URL</a:t>
            </a:r>
          </a:p>
        </p:txBody>
      </p:sp>
      <p:sp>
        <p:nvSpPr>
          <p:cNvPr id="10" name="TextBox 9">
            <a:extLst>
              <a:ext uri="{FF2B5EF4-FFF2-40B4-BE49-F238E27FC236}">
                <a16:creationId xmlns:a16="http://schemas.microsoft.com/office/drawing/2014/main" id="{12BDFDE1-F828-D348-AAE5-6613308AE1AA}"/>
              </a:ext>
            </a:extLst>
          </p:cNvPr>
          <p:cNvSpPr txBox="1"/>
          <p:nvPr/>
        </p:nvSpPr>
        <p:spPr>
          <a:xfrm>
            <a:off x="8852452" y="6429003"/>
            <a:ext cx="965329" cy="369332"/>
          </a:xfrm>
          <a:prstGeom prst="rect">
            <a:avLst/>
          </a:prstGeom>
          <a:noFill/>
        </p:spPr>
        <p:txBody>
          <a:bodyPr wrap="none" rtlCol="0">
            <a:spAutoFit/>
          </a:bodyPr>
          <a:lstStyle/>
          <a:p>
            <a:r>
              <a:rPr lang="en-US" dirty="0"/>
              <a:t>Bad URL</a:t>
            </a:r>
          </a:p>
        </p:txBody>
      </p:sp>
    </p:spTree>
    <p:extLst>
      <p:ext uri="{BB962C8B-B14F-4D97-AF65-F5344CB8AC3E}">
        <p14:creationId xmlns:p14="http://schemas.microsoft.com/office/powerpoint/2010/main" val="2905325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3AC536-2506-F30A-8E27-01F84C7005B4}"/>
              </a:ext>
            </a:extLst>
          </p:cNvPr>
          <p:cNvSpPr>
            <a:spLocks noGrp="1"/>
          </p:cNvSpPr>
          <p:nvPr>
            <p:ph idx="1"/>
          </p:nvPr>
        </p:nvSpPr>
        <p:spPr>
          <a:xfrm>
            <a:off x="6500812" y="987425"/>
            <a:ext cx="4854575" cy="4873625"/>
          </a:xfrm>
        </p:spPr>
        <p:txBody>
          <a:bodyPr/>
          <a:lstStyle/>
          <a:p>
            <a:endParaRPr lang="en-US" dirty="0"/>
          </a:p>
          <a:p>
            <a:endParaRPr lang="en-US" dirty="0"/>
          </a:p>
          <a:p>
            <a:endParaRPr lang="en-US" dirty="0"/>
          </a:p>
        </p:txBody>
      </p:sp>
      <p:sp>
        <p:nvSpPr>
          <p:cNvPr id="12" name="Text Placeholder 11">
            <a:extLst>
              <a:ext uri="{FF2B5EF4-FFF2-40B4-BE49-F238E27FC236}">
                <a16:creationId xmlns:a16="http://schemas.microsoft.com/office/drawing/2014/main" id="{B3E8455E-859F-6A2E-ABA0-4FA110BD84E2}"/>
              </a:ext>
            </a:extLst>
          </p:cNvPr>
          <p:cNvSpPr>
            <a:spLocks noGrp="1"/>
          </p:cNvSpPr>
          <p:nvPr>
            <p:ph type="body" sz="half" idx="2"/>
          </p:nvPr>
        </p:nvSpPr>
        <p:spPr>
          <a:xfrm>
            <a:off x="400050" y="2705894"/>
            <a:ext cx="5291139" cy="3163094"/>
          </a:xfrm>
        </p:spPr>
        <p:txBody>
          <a:bodyPr>
            <a:normAutofit/>
          </a:bodyPr>
          <a:lstStyle/>
          <a:p>
            <a:pPr algn="ctr"/>
            <a:r>
              <a:rPr lang="en-US" sz="4000" b="1" dirty="0"/>
              <a:t>Performed the Preprocessing</a:t>
            </a:r>
          </a:p>
        </p:txBody>
      </p:sp>
      <p:sp>
        <p:nvSpPr>
          <p:cNvPr id="4" name="Rectangle 3">
            <a:extLst>
              <a:ext uri="{FF2B5EF4-FFF2-40B4-BE49-F238E27FC236}">
                <a16:creationId xmlns:a16="http://schemas.microsoft.com/office/drawing/2014/main" id="{274C54D5-BE1C-1706-6DBA-0F9D99D0168F}"/>
              </a:ext>
            </a:extLst>
          </p:cNvPr>
          <p:cNvSpPr/>
          <p:nvPr/>
        </p:nvSpPr>
        <p:spPr>
          <a:xfrm>
            <a:off x="6500812" y="932657"/>
            <a:ext cx="2828925"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Lemmatization</a:t>
            </a:r>
          </a:p>
        </p:txBody>
      </p:sp>
      <p:sp>
        <p:nvSpPr>
          <p:cNvPr id="5" name="Rectangle 4">
            <a:extLst>
              <a:ext uri="{FF2B5EF4-FFF2-40B4-BE49-F238E27FC236}">
                <a16:creationId xmlns:a16="http://schemas.microsoft.com/office/drawing/2014/main" id="{DEAB17C1-E58D-A33F-6D25-43A2BACE01A7}"/>
              </a:ext>
            </a:extLst>
          </p:cNvPr>
          <p:cNvSpPr/>
          <p:nvPr/>
        </p:nvSpPr>
        <p:spPr>
          <a:xfrm>
            <a:off x="6500812" y="2705894"/>
            <a:ext cx="2828925"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0000"/>
                </a:solidFill>
                <a:effectLst/>
                <a:latin typeface="Inter"/>
              </a:rPr>
              <a:t>Vectorizing using TFIDF</a:t>
            </a:r>
          </a:p>
          <a:p>
            <a:pPr algn="ctr"/>
            <a:endParaRPr lang="en-US" dirty="0"/>
          </a:p>
        </p:txBody>
      </p:sp>
      <p:sp>
        <p:nvSpPr>
          <p:cNvPr id="6" name="Rectangle 5">
            <a:extLst>
              <a:ext uri="{FF2B5EF4-FFF2-40B4-BE49-F238E27FC236}">
                <a16:creationId xmlns:a16="http://schemas.microsoft.com/office/drawing/2014/main" id="{3529C5BD-B656-EB57-FE0E-398B3EF03F9A}"/>
              </a:ext>
            </a:extLst>
          </p:cNvPr>
          <p:cNvSpPr/>
          <p:nvPr/>
        </p:nvSpPr>
        <p:spPr>
          <a:xfrm>
            <a:off x="6500811" y="4658518"/>
            <a:ext cx="2828925"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0000"/>
                </a:solidFill>
                <a:effectLst/>
                <a:latin typeface="Inter"/>
              </a:rPr>
              <a:t>Vectorizing using </a:t>
            </a:r>
            <a:r>
              <a:rPr lang="en-US" b="0" i="0" dirty="0" err="1">
                <a:solidFill>
                  <a:srgbClr val="000000"/>
                </a:solidFill>
                <a:effectLst/>
                <a:latin typeface="Inter"/>
              </a:rPr>
              <a:t>CountVectorizer</a:t>
            </a:r>
            <a:endParaRPr lang="en-US" b="0" i="0" dirty="0">
              <a:solidFill>
                <a:srgbClr val="000000"/>
              </a:solidFill>
              <a:effectLst/>
              <a:latin typeface="Inter"/>
            </a:endParaRPr>
          </a:p>
        </p:txBody>
      </p:sp>
      <p:cxnSp>
        <p:nvCxnSpPr>
          <p:cNvPr id="8" name="Straight Arrow Connector 7">
            <a:extLst>
              <a:ext uri="{FF2B5EF4-FFF2-40B4-BE49-F238E27FC236}">
                <a16:creationId xmlns:a16="http://schemas.microsoft.com/office/drawing/2014/main" id="{A60A193E-DAB4-60BD-8AE7-3BEB89AA03D2}"/>
              </a:ext>
            </a:extLst>
          </p:cNvPr>
          <p:cNvCxnSpPr>
            <a:stCxn id="4" idx="2"/>
            <a:endCxn id="5" idx="0"/>
          </p:cNvCxnSpPr>
          <p:nvPr/>
        </p:nvCxnSpPr>
        <p:spPr>
          <a:xfrm>
            <a:off x="7915275" y="2189957"/>
            <a:ext cx="0" cy="51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963738A-D786-59A6-293A-9E5B77FCB5D9}"/>
              </a:ext>
            </a:extLst>
          </p:cNvPr>
          <p:cNvCxnSpPr>
            <a:stCxn id="5" idx="2"/>
            <a:endCxn id="6" idx="0"/>
          </p:cNvCxnSpPr>
          <p:nvPr/>
        </p:nvCxnSpPr>
        <p:spPr>
          <a:xfrm flipH="1">
            <a:off x="7915274" y="3963194"/>
            <a:ext cx="1" cy="695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757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1699</TotalTime>
  <Words>508</Words>
  <Application>Microsoft Macintosh PowerPoint</Application>
  <PresentationFormat>Widescreen</PresentationFormat>
  <Paragraphs>69</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Inter</vt:lpstr>
      <vt:lpstr>Open Sans</vt:lpstr>
      <vt:lpstr>Office Theme</vt:lpstr>
      <vt:lpstr>PHISHING URL’s PREDICTION </vt:lpstr>
      <vt:lpstr>What are Phishing URL’s?</vt:lpstr>
      <vt:lpstr>PowerPoint Presentation</vt:lpstr>
      <vt:lpstr>Common URL Phishing Techniques</vt:lpstr>
      <vt:lpstr>Data Description and Source</vt:lpstr>
      <vt:lpstr>No null values in the dataset </vt:lpstr>
      <vt:lpstr>PowerPoint Presentation</vt:lpstr>
      <vt:lpstr>Word Cloud</vt:lpstr>
      <vt:lpstr>PowerPoint Presentation</vt:lpstr>
      <vt:lpstr>Lemmatization</vt:lpstr>
      <vt:lpstr>PowerPoint Presentation</vt:lpstr>
      <vt:lpstr>PowerPoint Presentation</vt:lpstr>
      <vt:lpstr>Research Questions</vt:lpstr>
      <vt:lpstr>PowerPoint Presentation</vt:lpstr>
      <vt:lpstr>Methodology </vt:lpstr>
      <vt:lpstr>Naïve Bayes</vt:lpstr>
      <vt:lpstr>Logistic Regression</vt:lpstr>
      <vt:lpstr>Decision tree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URL’s PREDICTION </dc:title>
  <dc:creator>Koneru, Rithvika Krishna</dc:creator>
  <cp:lastModifiedBy>Rudraraju, Tejesh Varma</cp:lastModifiedBy>
  <cp:revision>8</cp:revision>
  <dcterms:created xsi:type="dcterms:W3CDTF">2022-11-14T05:06:59Z</dcterms:created>
  <dcterms:modified xsi:type="dcterms:W3CDTF">2024-01-23T20:31:51Z</dcterms:modified>
</cp:coreProperties>
</file>